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1"/>
  </p:notesMasterIdLst>
  <p:handoutMasterIdLst>
    <p:handoutMasterId r:id="rId32"/>
  </p:handoutMasterIdLst>
  <p:sldIdLst>
    <p:sldId id="256" r:id="rId3"/>
    <p:sldId id="266" r:id="rId4"/>
    <p:sldId id="318" r:id="rId5"/>
    <p:sldId id="292" r:id="rId6"/>
    <p:sldId id="295" r:id="rId7"/>
    <p:sldId id="257" r:id="rId8"/>
    <p:sldId id="317" r:id="rId9"/>
    <p:sldId id="276" r:id="rId10"/>
    <p:sldId id="286" r:id="rId11"/>
    <p:sldId id="304" r:id="rId12"/>
    <p:sldId id="305" r:id="rId13"/>
    <p:sldId id="296" r:id="rId14"/>
    <p:sldId id="307" r:id="rId15"/>
    <p:sldId id="308" r:id="rId16"/>
    <p:sldId id="278" r:id="rId17"/>
    <p:sldId id="310" r:id="rId18"/>
    <p:sldId id="311" r:id="rId19"/>
    <p:sldId id="299" r:id="rId20"/>
    <p:sldId id="282" r:id="rId21"/>
    <p:sldId id="312" r:id="rId22"/>
    <p:sldId id="284" r:id="rId23"/>
    <p:sldId id="285" r:id="rId24"/>
    <p:sldId id="313" r:id="rId25"/>
    <p:sldId id="314" r:id="rId26"/>
    <p:sldId id="315" r:id="rId27"/>
    <p:sldId id="316" r:id="rId28"/>
    <p:sldId id="293"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4799" autoAdjust="0"/>
  </p:normalViewPr>
  <p:slideViewPr>
    <p:cSldViewPr snapToGrid="0">
      <p:cViewPr>
        <p:scale>
          <a:sx n="87" d="100"/>
          <a:sy n="87" d="100"/>
        </p:scale>
        <p:origin x="-1166"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7977A-D8DC-5A41-BEA5-6F35587B1100}" type="datetimeFigureOut">
              <a:rPr lang="en-US" smtClean="0"/>
              <a:t>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0B37D9-F621-0743-AECD-4E445557FFBA}" type="slidenum">
              <a:rPr lang="en-US" smtClean="0"/>
              <a:t>‹#›</a:t>
            </a:fld>
            <a:endParaRPr lang="en-US"/>
          </a:p>
        </p:txBody>
      </p:sp>
    </p:spTree>
    <p:extLst>
      <p:ext uri="{BB962C8B-B14F-4D97-AF65-F5344CB8AC3E}">
        <p14:creationId xmlns:p14="http://schemas.microsoft.com/office/powerpoint/2010/main" val="2415014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F255-5B29-4619-ABF7-E7AAD6C36657}" type="datetimeFigureOut">
              <a:rPr lang="en-US" smtClean="0"/>
              <a:t>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14</a:t>
            </a:fld>
            <a:endParaRPr lang="en-US"/>
          </a:p>
        </p:txBody>
      </p:sp>
    </p:spTree>
    <p:extLst>
      <p:ext uri="{BB962C8B-B14F-4D97-AF65-F5344CB8AC3E}">
        <p14:creationId xmlns:p14="http://schemas.microsoft.com/office/powerpoint/2010/main" val="981457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Tree>
    <p:extLst>
      <p:ext uri="{BB962C8B-B14F-4D97-AF65-F5344CB8AC3E}">
        <p14:creationId xmlns:p14="http://schemas.microsoft.com/office/powerpoint/2010/main" val="391323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16</a:t>
            </a:fld>
            <a:endParaRPr lang="en-US"/>
          </a:p>
        </p:txBody>
      </p:sp>
    </p:spTree>
    <p:extLst>
      <p:ext uri="{BB962C8B-B14F-4D97-AF65-F5344CB8AC3E}">
        <p14:creationId xmlns:p14="http://schemas.microsoft.com/office/powerpoint/2010/main" val="1498357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21</a:t>
            </a:fld>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22</a:t>
            </a:fld>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Tree>
    <p:extLst>
      <p:ext uri="{BB962C8B-B14F-4D97-AF65-F5344CB8AC3E}">
        <p14:creationId xmlns:p14="http://schemas.microsoft.com/office/powerpoint/2010/main" val="3726760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11</a:t>
            </a:fld>
            <a:endParaRPr lang="en-US"/>
          </a:p>
        </p:txBody>
      </p:sp>
    </p:spTree>
    <p:extLst>
      <p:ext uri="{BB962C8B-B14F-4D97-AF65-F5344CB8AC3E}">
        <p14:creationId xmlns:p14="http://schemas.microsoft.com/office/powerpoint/2010/main" val="1580149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Tree>
    <p:extLst>
      <p:ext uri="{BB962C8B-B14F-4D97-AF65-F5344CB8AC3E}">
        <p14:creationId xmlns:p14="http://schemas.microsoft.com/office/powerpoint/2010/main" val="1075401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776883" y="401836"/>
            <a:ext cx="7590235" cy="1660922"/>
          </a:xfrm>
          <a:prstGeom prst="rect">
            <a:avLst/>
          </a:prstGeom>
        </p:spPr>
        <p:txBody>
          <a:bodyPr/>
          <a:lstStyle/>
          <a:p>
            <a:r>
              <a:t>Title Text</a:t>
            </a:r>
          </a:p>
        </p:txBody>
      </p:sp>
      <p:sp>
        <p:nvSpPr>
          <p:cNvPr id="31" name="Shape 31"/>
          <p:cNvSpPr>
            <a:spLocks noGrp="1"/>
          </p:cNvSpPr>
          <p:nvPr>
            <p:ph type="body" idx="1"/>
          </p:nvPr>
        </p:nvSpPr>
        <p:spPr>
          <a:xfrm>
            <a:off x="776883" y="2125267"/>
            <a:ext cx="7590235"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506290"/>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2E74B0B3-DB09-7346-AD59-5A1BDD68E417}" type="datetime1">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3EC6AF0-E195-C947-916F-F7B636FDA0DA}" type="datetime1">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FF06598-913F-D543-A2C6-95B1C1229368}"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66F79D2-7293-084C-A5BB-9BCC19D69271}"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C26ED50-F9D1-7042-AB1A-3CF96AF49B63}"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E2A7BEF-2A2A-9548-A4A1-78B46F60BC1F}"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5331024" y="2125266"/>
            <a:ext cx="3036094" cy="4018361"/>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776883" y="401836"/>
            <a:ext cx="7590235" cy="1660922"/>
          </a:xfrm>
          <a:prstGeom prst="rect">
            <a:avLst/>
          </a:prstGeom>
        </p:spPr>
        <p:txBody>
          <a:bodyPr/>
          <a:lstStyle/>
          <a:p>
            <a:r>
              <a:t>Title Text</a:t>
            </a:r>
          </a:p>
        </p:txBody>
      </p:sp>
      <p:sp>
        <p:nvSpPr>
          <p:cNvPr id="41" name="Shape 41"/>
          <p:cNvSpPr>
            <a:spLocks noGrp="1"/>
          </p:cNvSpPr>
          <p:nvPr>
            <p:ph type="body" sz="half" idx="1"/>
          </p:nvPr>
        </p:nvSpPr>
        <p:spPr>
          <a:xfrm>
            <a:off x="776883" y="2125267"/>
            <a:ext cx="3795117"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98251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57" name="Shape 57"/>
          <p:cNvSpPr>
            <a:spLocks noGrp="1"/>
          </p:cNvSpPr>
          <p:nvPr>
            <p:ph type="pic" sz="quarter" idx="13"/>
          </p:nvPr>
        </p:nvSpPr>
        <p:spPr>
          <a:xfrm>
            <a:off x="428626" y="440272"/>
            <a:ext cx="3170039" cy="2920010"/>
          </a:xfrm>
          <a:prstGeom prst="rect">
            <a:avLst/>
          </a:prstGeom>
        </p:spPr>
        <p:txBody>
          <a:bodyPr lIns="91439" tIns="45719" rIns="91439" bIns="45719" anchor="t">
            <a:noAutofit/>
          </a:bodyPr>
          <a:lstStyle/>
          <a:p>
            <a:endParaRPr/>
          </a:p>
        </p:txBody>
      </p:sp>
      <p:sp>
        <p:nvSpPr>
          <p:cNvPr id="58" name="Shape 58"/>
          <p:cNvSpPr>
            <a:spLocks noGrp="1"/>
          </p:cNvSpPr>
          <p:nvPr>
            <p:ph type="pic" idx="14"/>
          </p:nvPr>
        </p:nvSpPr>
        <p:spPr>
          <a:xfrm>
            <a:off x="3741540" y="444218"/>
            <a:ext cx="4947047" cy="5973962"/>
          </a:xfrm>
          <a:prstGeom prst="rect">
            <a:avLst/>
          </a:prstGeom>
        </p:spPr>
        <p:txBody>
          <a:bodyPr lIns="91439" tIns="45719" rIns="91439" bIns="45719" anchor="t">
            <a:noAutofit/>
          </a:bodyPr>
          <a:lstStyle/>
          <a:p>
            <a:endParaRPr/>
          </a:p>
        </p:txBody>
      </p:sp>
      <p:sp>
        <p:nvSpPr>
          <p:cNvPr id="59" name="Shape 59"/>
          <p:cNvSpPr>
            <a:spLocks noGrp="1"/>
          </p:cNvSpPr>
          <p:nvPr>
            <p:ph type="pic" sz="quarter" idx="15"/>
          </p:nvPr>
        </p:nvSpPr>
        <p:spPr>
          <a:xfrm>
            <a:off x="428626" y="3497720"/>
            <a:ext cx="3170039" cy="2911080"/>
          </a:xfrm>
          <a:prstGeom prst="rect">
            <a:avLst/>
          </a:prstGeom>
        </p:spPr>
        <p:txBody>
          <a:bodyPr lIns="91439" tIns="45719" rIns="91439" bIns="45719" anchor="t">
            <a:no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11957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7" name="Shape 6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14117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453572A-C15F-394D-8EB2-1721E3A30E54}"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B8E526F-DC90-694C-BF3F-E79DC0935EA5}"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24208AA-69E9-5049-9773-CDBEEBC91EA0}" type="datetime1">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388C19A-746A-F540-92AC-2A067AE7AEA7}" type="datetime1">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8F1E9B34-E140-B349-BA39-620401ADDD6F}" type="datetime1">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76883" y="660797"/>
            <a:ext cx="7590235" cy="553640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a:buBlip>
                <a:blip r:embed="rId7"/>
              </a:buBlip>
            </a:lvl1pPr>
            <a:lvl2pPr>
              <a:buBlip>
                <a:blip r:embed="rId7"/>
              </a:buBlip>
            </a:lvl2pPr>
            <a:lvl3pPr>
              <a:buBlip>
                <a:blip r:embed="rId7"/>
              </a:buBlip>
            </a:lvl3pPr>
            <a:lvl4pPr>
              <a:buBlip>
                <a:blip r:embed="rId7"/>
              </a:buBlip>
            </a:lvl4pPr>
            <a:lvl5pPr>
              <a:buBlip>
                <a:blip r:embed="rId7"/>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370013" y="1371600"/>
            <a:ext cx="7315201" cy="46513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4442501" y="6590110"/>
            <a:ext cx="250069" cy="248658"/>
          </a:xfrm>
          <a:prstGeom prst="rect">
            <a:avLst/>
          </a:prstGeom>
          <a:ln w="12700">
            <a:miter lim="400000"/>
          </a:ln>
        </p:spPr>
        <p:txBody>
          <a:bodyPr wrap="none" lIns="50800" tIns="50800" rIns="50800" bIns="50800">
            <a:spAutoFit/>
          </a:bodyPr>
          <a:lstStyle>
            <a:lvl1pPr>
              <a:defRPr sz="949" b="1">
                <a:solidFill>
                  <a:srgbClr val="454428"/>
                </a:solidFill>
              </a:defRPr>
            </a:lvl1pPr>
          </a:lstStyle>
          <a:p>
            <a:pPr algn="ctr" defTabSz="308063" hangingPunct="0"/>
            <a:fld id="{86CB4B4D-7CA3-9044-876B-883B54F8677D}" type="slidenum">
              <a:rPr lang="en-US" kern="0" smtClean="0">
                <a:latin typeface="Didot"/>
                <a:sym typeface="Didot"/>
              </a:rPr>
              <a:pPr algn="ctr" defTabSz="308063" hangingPunct="0"/>
              <a:t>‹#›</a:t>
            </a:fld>
            <a:endParaRPr lang="en-US" kern="0">
              <a:latin typeface="Didot"/>
              <a:sym typeface="Didot"/>
            </a:endParaRPr>
          </a:p>
        </p:txBody>
      </p:sp>
    </p:spTree>
    <p:extLst>
      <p:ext uri="{BB962C8B-B14F-4D97-AF65-F5344CB8AC3E}">
        <p14:creationId xmlns:p14="http://schemas.microsoft.com/office/powerpoint/2010/main" val="38642960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Lst>
  <p:transition spd="med"/>
  <p:hf hdr="0" ftr="0" dt="0"/>
  <p:txStyles>
    <p:titleStyle>
      <a:lvl1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1pPr>
      <a:lvl2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2pPr>
      <a:lvl3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3pPr>
      <a:lvl4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4pPr>
      <a:lvl5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5pPr>
      <a:lvl6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6pPr>
      <a:lvl7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7pPr>
      <a:lvl8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8pPr>
      <a:lvl9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9pPr>
    </p:titleStyle>
    <p:bodyStyle>
      <a:lvl1pPr marL="234396"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1pPr>
      <a:lvl2pPr marL="468792"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2pPr>
      <a:lvl3pPr marL="703188"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3pPr>
      <a:lvl4pPr marL="937584"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4pPr>
      <a:lvl5pPr marL="1171980" marR="0" indent="-234396" algn="l" defTabSz="308063" rtl="0" latinLnBrk="0">
        <a:lnSpc>
          <a:spcPct val="100000"/>
        </a:lnSpc>
        <a:spcBef>
          <a:spcPts val="1688"/>
        </a:spcBef>
        <a:spcAft>
          <a:spcPts val="0"/>
        </a:spcAft>
        <a:buClrTx/>
        <a:buSzPct val="50000"/>
        <a:buFontTx/>
        <a:buBlip>
          <a:blip r:embed="rId7"/>
        </a:buBlip>
        <a:tabLst/>
        <a:defRPr sz="2426" b="0" i="0" u="none" strike="noStrike" cap="none" spc="0" baseline="0">
          <a:ln>
            <a:noFill/>
          </a:ln>
          <a:solidFill>
            <a:srgbClr val="625B48"/>
          </a:solidFill>
          <a:uFillTx/>
          <a:latin typeface="Didot"/>
          <a:ea typeface="Didot"/>
          <a:cs typeface="Didot"/>
          <a:sym typeface="Didot"/>
        </a:defRPr>
      </a:lvl5pPr>
      <a:lvl6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6pPr>
      <a:lvl7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7pPr>
      <a:lvl8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8pPr>
      <a:lvl9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9pPr>
    </p:bodyStyle>
    <p:otherStyle>
      <a:lvl1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1pPr>
      <a:lvl2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2pPr>
      <a:lvl3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3pPr>
      <a:lvl4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4pPr>
      <a:lvl5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5pPr>
      <a:lvl6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6pPr>
      <a:lvl7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7pPr>
      <a:lvl8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8pPr>
      <a:lvl9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072" y="6228371"/>
            <a:ext cx="424048" cy="365125"/>
          </a:xfrm>
          <a:prstGeom prst="rect">
            <a:avLst/>
          </a:prstGeom>
        </p:spPr>
        <p:txBody>
          <a:bodyPr vert="horz" lIns="91440" tIns="45720" rIns="91440" bIns="45720" rtlCol="0" anchor="ctr"/>
          <a:lstStyle>
            <a:lvl1pPr algn="r">
              <a:defRPr sz="1200">
                <a:solidFill>
                  <a:srgbClr val="FFFFFF"/>
                </a:solidFill>
              </a:defRPr>
            </a:lvl1pPr>
          </a:lstStyle>
          <a:p>
            <a:fld id="{D64212AE-C6D7-4DAE-B05A-60F3647E62E0}" type="slidenum">
              <a:rPr lang="en-US" smtClean="0"/>
              <a:pPr/>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hyperlink" Target="http://www.heart.org/HEARTORG/Conditions/HighBloodPressure/PreventionTreatmentofHighBloodPressure/Shaking-the-Salt-Habit_UCM_303241_Article.jsp" TargetMode="External"/><Relationship Id="rId7" Type="http://schemas.openxmlformats.org/officeDocument/2006/relationships/image" Target="../media/image11.png"/><Relationship Id="rId2" Type="http://schemas.openxmlformats.org/officeDocument/2006/relationships/hyperlink" Target="http://www.heart.org/HEARTORG/Conditions/HighBloodPressure/PreventionTreatmentofHighBloodPressure/Managing-Blood-Pressure-with-a-Heart-Healthy-Diet_UCM_301879_Article.jsp" TargetMode="External"/><Relationship Id="rId1" Type="http://schemas.openxmlformats.org/officeDocument/2006/relationships/slideLayout" Target="../slideLayouts/slideLayout4.xml"/><Relationship Id="rId6" Type="http://schemas.openxmlformats.org/officeDocument/2006/relationships/hyperlink" Target="http://www.heart.org/HEARTORG/Conditions/HighBloodPressure/PreventionTreatmentofHighBloodPressure/Medications-and-Blood-Pressure_UCM_301888_Article.jsp" TargetMode="External"/><Relationship Id="rId5" Type="http://schemas.openxmlformats.org/officeDocument/2006/relationships/hyperlink" Target="http://www.heart.org/HEARTORG/Conditions/HighBloodPressure/PreventionTreatmentofHighBloodPressure/Stress-and-Blood-Pressure_UCM_301883_Article.jsp" TargetMode="External"/><Relationship Id="rId4" Type="http://schemas.openxmlformats.org/officeDocument/2006/relationships/hyperlink" Target="http://www.heart.org/HEARTORG/Conditions/HighBloodPressure/PreventionTreatmentofHighBloodPressure/Weight-Management-and-Blood-Pressure_UCM_301884_Article.jsp"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dirty="0" smtClean="0"/>
              <a:t>May 2017</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
        <p:nvSpPr>
          <p:cNvPr id="5" name="Slide Number Placeholder 4"/>
          <p:cNvSpPr>
            <a:spLocks noGrp="1"/>
          </p:cNvSpPr>
          <p:nvPr>
            <p:ph type="sldNum" sz="quarter" idx="12"/>
          </p:nvPr>
        </p:nvSpPr>
        <p:spPr/>
        <p:txBody>
          <a:bodyPr/>
          <a:lstStyle/>
          <a:p>
            <a:fld id="{D64212AE-C6D7-4DAE-B05A-60F3647E62E0}" type="slidenum">
              <a:rPr lang="en-US" smtClean="0"/>
              <a:t>1</a:t>
            </a:fld>
            <a:endParaRPr lang="en-US"/>
          </a:p>
        </p:txBody>
      </p:sp>
    </p:spTree>
    <p:extLst>
      <p:ext uri="{BB962C8B-B14F-4D97-AF65-F5344CB8AC3E}">
        <p14:creationId xmlns:p14="http://schemas.microsoft.com/office/powerpoint/2010/main" val="277326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94938"/>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97867" y="325497"/>
            <a:ext cx="2915857" cy="769441"/>
          </a:xfrm>
          <a:prstGeom prst="rect">
            <a:avLst/>
          </a:prstGeom>
          <a:noFill/>
        </p:spPr>
        <p:txBody>
          <a:bodyPr wrap="none" rtlCol="0">
            <a:spAutoFit/>
          </a:bodyPr>
          <a:lstStyle/>
          <a:p>
            <a:r>
              <a:rPr lang="en-US" sz="4400" b="1" dirty="0" smtClean="0">
                <a:solidFill>
                  <a:schemeClr val="bg1"/>
                </a:solidFill>
              </a:rPr>
              <a:t>Discussion I</a:t>
            </a:r>
            <a:endParaRPr lang="en-US" sz="4400" b="1" dirty="0">
              <a:solidFill>
                <a:schemeClr val="bg1"/>
              </a:solidFill>
            </a:endParaRPr>
          </a:p>
        </p:txBody>
      </p:sp>
      <p:sp>
        <p:nvSpPr>
          <p:cNvPr id="6" name="TextBox 5"/>
          <p:cNvSpPr txBox="1"/>
          <p:nvPr/>
        </p:nvSpPr>
        <p:spPr>
          <a:xfrm>
            <a:off x="112114" y="1407125"/>
            <a:ext cx="4269732" cy="4154984"/>
          </a:xfrm>
          <a:prstGeom prst="rect">
            <a:avLst/>
          </a:prstGeom>
          <a:noFill/>
        </p:spPr>
        <p:txBody>
          <a:bodyPr wrap="square" rtlCol="0">
            <a:spAutoFit/>
          </a:bodyPr>
          <a:lstStyle/>
          <a:p>
            <a:pPr lvl="0"/>
            <a:r>
              <a:rPr lang="en-US" sz="2400" dirty="0" smtClean="0"/>
              <a:t>A Nasir and his wife have three young children, ages 1, 4 and 6. As it is very difficult for the parents to keep such young children occupied, as well as manage household chores, they are thinking about getting a Netflix account so that the children can watch TV shows on the TV and on the smartphone from time to time.</a:t>
            </a:r>
            <a:endParaRPr lang="en-US" sz="2400" dirty="0"/>
          </a:p>
        </p:txBody>
      </p:sp>
      <p:sp>
        <p:nvSpPr>
          <p:cNvPr id="4" name="Slide Number Placeholder 3"/>
          <p:cNvSpPr>
            <a:spLocks noGrp="1"/>
          </p:cNvSpPr>
          <p:nvPr>
            <p:ph type="sldNum" sz="quarter" idx="12"/>
          </p:nvPr>
        </p:nvSpPr>
        <p:spPr/>
        <p:txBody>
          <a:bodyPr/>
          <a:lstStyle/>
          <a:p>
            <a:fld id="{D64212AE-C6D7-4DAE-B05A-60F3647E62E0}" type="slidenum">
              <a:rPr lang="en-US" smtClean="0"/>
              <a:t>10</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970" y="1150911"/>
            <a:ext cx="3845269" cy="4849114"/>
          </a:xfrm>
          <a:prstGeom prst="rect">
            <a:avLst/>
          </a:prstGeom>
        </p:spPr>
      </p:pic>
    </p:spTree>
    <p:extLst>
      <p:ext uri="{BB962C8B-B14F-4D97-AF65-F5344CB8AC3E}">
        <p14:creationId xmlns:p14="http://schemas.microsoft.com/office/powerpoint/2010/main" val="327591184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3"/>
          <p:cNvSpPr txBox="1"/>
          <p:nvPr/>
        </p:nvSpPr>
        <p:spPr>
          <a:xfrm>
            <a:off x="171498" y="1165330"/>
            <a:ext cx="8218420" cy="4524315"/>
          </a:xfrm>
          <a:prstGeom prst="rect">
            <a:avLst/>
          </a:prstGeom>
          <a:noFill/>
        </p:spPr>
        <p:txBody>
          <a:bodyPr wrap="square" rtlCol="0">
            <a:spAutoFit/>
          </a:bodyPr>
          <a:lstStyle/>
          <a:p>
            <a:pPr lvl="1"/>
            <a:r>
              <a:rPr lang="en-US" sz="2400" dirty="0" smtClean="0"/>
              <a:t>Option 1: This is a good idea.  Keep a mental limit to how much they can watch each day.</a:t>
            </a:r>
          </a:p>
          <a:p>
            <a:pPr lvl="1"/>
            <a:endParaRPr lang="en-US" sz="2400" dirty="0"/>
          </a:p>
          <a:p>
            <a:pPr lvl="1"/>
            <a:r>
              <a:rPr lang="en-US" sz="2400" dirty="0"/>
              <a:t>Option </a:t>
            </a:r>
            <a:r>
              <a:rPr lang="en-US" sz="2400" dirty="0" smtClean="0"/>
              <a:t>2: Only allow the children to watch MTA on the TV and on the smartphone (using the MTA app) when you need to focus on household chores.</a:t>
            </a:r>
          </a:p>
          <a:p>
            <a:pPr lvl="1"/>
            <a:endParaRPr lang="en-US" sz="2400" dirty="0"/>
          </a:p>
          <a:p>
            <a:pPr lvl="1"/>
            <a:r>
              <a:rPr lang="en-US" sz="2400" dirty="0" smtClean="0"/>
              <a:t>Option 3: Hold off on household chores until the children are in bed, so you can focus on engaging with the children.</a:t>
            </a:r>
          </a:p>
          <a:p>
            <a:pPr lvl="1"/>
            <a:endParaRPr lang="en-US" sz="2400" dirty="0"/>
          </a:p>
          <a:p>
            <a:pPr lvl="1"/>
            <a:r>
              <a:rPr lang="en-US" sz="2400" dirty="0" smtClean="0"/>
              <a:t>Option 4: any other response</a:t>
            </a:r>
          </a:p>
          <a:p>
            <a:pPr lvl="1"/>
            <a:endParaRPr lang="en-US" sz="2400" dirty="0"/>
          </a:p>
        </p:txBody>
      </p:sp>
      <p:sp>
        <p:nvSpPr>
          <p:cNvPr id="6" name="Rectangle 5"/>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11</a:t>
            </a:fld>
            <a:endParaRPr lang="en-US"/>
          </a:p>
        </p:txBody>
      </p:sp>
    </p:spTree>
    <p:extLst>
      <p:ext uri="{BB962C8B-B14F-4D97-AF65-F5344CB8AC3E}">
        <p14:creationId xmlns:p14="http://schemas.microsoft.com/office/powerpoint/2010/main" val="17364603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66632"/>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In a Friday Sermon delivered on 19</a:t>
            </a:r>
            <a:r>
              <a:rPr lang="en-US" sz="2400" baseline="30000" dirty="0">
                <a:solidFill>
                  <a:schemeClr val="tx1"/>
                </a:solidFill>
              </a:rPr>
              <a:t>th</a:t>
            </a:r>
            <a:r>
              <a:rPr lang="en-US" sz="2400" dirty="0">
                <a:solidFill>
                  <a:schemeClr val="tx1"/>
                </a:solidFill>
              </a:rPr>
              <a:t> December </a:t>
            </a:r>
            <a:r>
              <a:rPr lang="en-US" sz="2400" dirty="0" smtClean="0">
                <a:solidFill>
                  <a:schemeClr val="tx1"/>
                </a:solidFill>
              </a:rPr>
              <a:t>1986, </a:t>
            </a:r>
            <a:r>
              <a:rPr lang="en-US" sz="2400" dirty="0" err="1" smtClean="0">
                <a:solidFill>
                  <a:schemeClr val="tx1"/>
                </a:solidFill>
              </a:rPr>
              <a:t>Hadhrat</a:t>
            </a:r>
            <a:r>
              <a:rPr lang="en-US" sz="2400" dirty="0" smtClean="0">
                <a:solidFill>
                  <a:schemeClr val="tx1"/>
                </a:solidFill>
              </a:rPr>
              <a:t> </a:t>
            </a:r>
            <a:r>
              <a:rPr lang="en-US" sz="2400" dirty="0" err="1">
                <a:solidFill>
                  <a:schemeClr val="tx1"/>
                </a:solidFill>
              </a:rPr>
              <a:t>Khilafatul</a:t>
            </a:r>
            <a:r>
              <a:rPr lang="en-US" sz="2400" dirty="0">
                <a:solidFill>
                  <a:schemeClr val="tx1"/>
                </a:solidFill>
              </a:rPr>
              <a:t> </a:t>
            </a:r>
            <a:r>
              <a:rPr lang="en-US" sz="2400" dirty="0" err="1">
                <a:solidFill>
                  <a:schemeClr val="tx1"/>
                </a:solidFill>
              </a:rPr>
              <a:t>Masih</a:t>
            </a:r>
            <a:r>
              <a:rPr lang="en-US" sz="2400" dirty="0">
                <a:solidFill>
                  <a:schemeClr val="tx1"/>
                </a:solidFill>
              </a:rPr>
              <a:t> IV </a:t>
            </a:r>
            <a:r>
              <a:rPr lang="en-US" sz="2400" dirty="0" err="1">
                <a:solidFill>
                  <a:schemeClr val="tx1"/>
                </a:solidFill>
              </a:rPr>
              <a:t>r.a.</a:t>
            </a:r>
            <a:r>
              <a:rPr lang="en-US" sz="2400" dirty="0">
                <a:solidFill>
                  <a:schemeClr val="tx1"/>
                </a:solidFill>
              </a:rPr>
              <a:t> said</a:t>
            </a:r>
            <a:r>
              <a:rPr lang="en-US" sz="2400" dirty="0" smtClean="0">
                <a:solidFill>
                  <a:schemeClr val="tx1"/>
                </a:solidFill>
              </a:rPr>
              <a:t>, “There </a:t>
            </a:r>
            <a:r>
              <a:rPr lang="en-US" sz="2400" dirty="0">
                <a:solidFill>
                  <a:schemeClr val="tx1"/>
                </a:solidFill>
              </a:rPr>
              <a:t>is a lot to be said about television programs and I will talk about it some other time.  In this context there needs to be a mention of control.  You cannot pull them away from television at a young age, but you can influence them about what can be watched and for how long the programs can be watched and what comments to pass and how naturally you increase their interest towards good things and keep them from bad things. It requires a lot of effort and reflection.  In all these situations the Holy Quran and Sunnah of the Prophet </a:t>
            </a:r>
            <a:r>
              <a:rPr lang="en-US" sz="2400" dirty="0" err="1">
                <a:solidFill>
                  <a:schemeClr val="tx1"/>
                </a:solidFill>
              </a:rPr>
              <a:t>s.a.w</a:t>
            </a:r>
            <a:r>
              <a:rPr lang="en-US" sz="2400" dirty="0">
                <a:solidFill>
                  <a:schemeClr val="tx1"/>
                </a:solidFill>
              </a:rPr>
              <a:t>. always guide </a:t>
            </a:r>
            <a:r>
              <a:rPr lang="en-US" sz="2400" dirty="0" smtClean="0">
                <a:solidFill>
                  <a:schemeClr val="tx1"/>
                </a:solidFill>
              </a:rPr>
              <a:t>us”.</a:t>
            </a:r>
          </a:p>
          <a:p>
            <a:pPr algn="r"/>
            <a:r>
              <a:rPr lang="en-US" dirty="0" smtClean="0">
                <a:solidFill>
                  <a:schemeClr val="tx1"/>
                </a:solidFill>
              </a:rPr>
              <a:t>(</a:t>
            </a:r>
            <a:r>
              <a:rPr lang="en-US" dirty="0">
                <a:solidFill>
                  <a:schemeClr val="tx1"/>
                </a:solidFill>
              </a:rPr>
              <a:t>pages 843-844, </a:t>
            </a:r>
            <a:r>
              <a:rPr lang="en-US" dirty="0" err="1">
                <a:solidFill>
                  <a:schemeClr val="tx1"/>
                </a:solidFill>
              </a:rPr>
              <a:t>Khutabat</a:t>
            </a:r>
            <a:r>
              <a:rPr lang="en-US" dirty="0">
                <a:solidFill>
                  <a:schemeClr val="tx1"/>
                </a:solidFill>
              </a:rPr>
              <a:t>-e-Tahir, volume 5</a:t>
            </a:r>
            <a:r>
              <a:rPr lang="en-US" dirty="0" smtClean="0">
                <a:solidFill>
                  <a:schemeClr val="tx1"/>
                </a:solidFill>
              </a:rPr>
              <a:t>)</a:t>
            </a:r>
            <a:endParaRPr lang="en-US" dirty="0">
              <a:solidFill>
                <a:schemeClr val="tx1"/>
              </a:solidFill>
            </a:endParaRPr>
          </a:p>
        </p:txBody>
      </p:sp>
      <p:sp>
        <p:nvSpPr>
          <p:cNvPr id="5" name="TextBox 4"/>
          <p:cNvSpPr txBox="1"/>
          <p:nvPr/>
        </p:nvSpPr>
        <p:spPr>
          <a:xfrm>
            <a:off x="3469350" y="435042"/>
            <a:ext cx="536166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a:t>
            </a:r>
            <a:r>
              <a:rPr lang="en-US" sz="2400" b="1" dirty="0" err="1" smtClean="0">
                <a:solidFill>
                  <a:schemeClr val="bg1"/>
                </a:solidFill>
              </a:rPr>
              <a:t>Khalifatul</a:t>
            </a:r>
            <a:r>
              <a:rPr lang="en-US" sz="2400" b="1" dirty="0" smtClean="0">
                <a:solidFill>
                  <a:schemeClr val="bg1"/>
                </a:solidFill>
              </a:rPr>
              <a:t> </a:t>
            </a:r>
            <a:r>
              <a:rPr lang="en-US" sz="2400" b="1" dirty="0" err="1" smtClean="0">
                <a:solidFill>
                  <a:schemeClr val="bg1"/>
                </a:solidFill>
              </a:rPr>
              <a:t>Masshih</a:t>
            </a:r>
            <a:r>
              <a:rPr lang="en-US" sz="2400" b="1" dirty="0" smtClean="0">
                <a:solidFill>
                  <a:schemeClr val="bg1"/>
                </a:solidFill>
              </a:rPr>
              <a:t> IV (</a:t>
            </a:r>
            <a:r>
              <a:rPr lang="en-US" sz="2400" b="1" dirty="0" err="1" smtClean="0">
                <a:solidFill>
                  <a:schemeClr val="bg1"/>
                </a:solidFill>
              </a:rPr>
              <a:t>ra</a:t>
            </a:r>
            <a:r>
              <a:rPr lang="en-US" sz="2400" b="1" dirty="0" smtClean="0">
                <a:solidFill>
                  <a:schemeClr val="bg1"/>
                </a:solidFill>
              </a:rPr>
              <a:t>)</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12</a:t>
            </a:fld>
            <a:endParaRPr lang="en-US"/>
          </a:p>
        </p:txBody>
      </p:sp>
    </p:spTree>
    <p:extLst>
      <p:ext uri="{BB962C8B-B14F-4D97-AF65-F5344CB8AC3E}">
        <p14:creationId xmlns:p14="http://schemas.microsoft.com/office/powerpoint/2010/main" val="845820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032996"/>
            <a:ext cx="9144000" cy="5080865"/>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91030" y="317797"/>
            <a:ext cx="3066289" cy="769441"/>
          </a:xfrm>
          <a:prstGeom prst="rect">
            <a:avLst/>
          </a:prstGeom>
          <a:noFill/>
        </p:spPr>
        <p:txBody>
          <a:bodyPr wrap="none" rtlCol="0">
            <a:spAutoFit/>
          </a:bodyPr>
          <a:lstStyle/>
          <a:p>
            <a:r>
              <a:rPr lang="en-US" sz="4400" b="1" dirty="0" smtClean="0">
                <a:solidFill>
                  <a:schemeClr val="bg1"/>
                </a:solidFill>
              </a:rPr>
              <a:t>Discussion II</a:t>
            </a:r>
            <a:endParaRPr lang="en-US" sz="4400" b="1" dirty="0">
              <a:solidFill>
                <a:schemeClr val="bg1"/>
              </a:solidFill>
            </a:endParaRPr>
          </a:p>
        </p:txBody>
      </p:sp>
      <p:sp>
        <p:nvSpPr>
          <p:cNvPr id="7" name="TextBox 6"/>
          <p:cNvSpPr txBox="1"/>
          <p:nvPr/>
        </p:nvSpPr>
        <p:spPr>
          <a:xfrm>
            <a:off x="4929448" y="1792195"/>
            <a:ext cx="4111336" cy="2308324"/>
          </a:xfrm>
          <a:prstGeom prst="rect">
            <a:avLst/>
          </a:prstGeom>
          <a:noFill/>
        </p:spPr>
        <p:txBody>
          <a:bodyPr wrap="square" rtlCol="0">
            <a:spAutoFit/>
          </a:bodyPr>
          <a:lstStyle/>
          <a:p>
            <a:pPr lvl="0"/>
            <a:r>
              <a:rPr lang="en-US" sz="2400" dirty="0" smtClean="0"/>
              <a:t>A couple has been married for ten years and they have been unable to conceive a child.  They have a very deep desire to have children. They are trying their best to find a solution.</a:t>
            </a:r>
            <a:endParaRPr lang="en-US" sz="2400" dirty="0"/>
          </a:p>
        </p:txBody>
      </p:sp>
      <p:sp>
        <p:nvSpPr>
          <p:cNvPr id="3" name="Slide Number Placeholder 2"/>
          <p:cNvSpPr>
            <a:spLocks noGrp="1"/>
          </p:cNvSpPr>
          <p:nvPr>
            <p:ph type="sldNum" sz="quarter" idx="12"/>
          </p:nvPr>
        </p:nvSpPr>
        <p:spPr/>
        <p:txBody>
          <a:bodyPr/>
          <a:lstStyle/>
          <a:p>
            <a:fld id="{D64212AE-C6D7-4DAE-B05A-60F3647E62E0}" type="slidenum">
              <a:rPr lang="en-US" smtClean="0"/>
              <a:t>13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00" y="1716488"/>
            <a:ext cx="4324112" cy="2884183"/>
          </a:xfrm>
          <a:prstGeom prst="rect">
            <a:avLst/>
          </a:prstGeom>
        </p:spPr>
      </p:pic>
    </p:spTree>
    <p:extLst>
      <p:ext uri="{BB962C8B-B14F-4D97-AF65-F5344CB8AC3E}">
        <p14:creationId xmlns:p14="http://schemas.microsoft.com/office/powerpoint/2010/main" val="793135873"/>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Rectangle 3"/>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6" name="TextBox 5"/>
          <p:cNvSpPr txBox="1"/>
          <p:nvPr/>
        </p:nvSpPr>
        <p:spPr>
          <a:xfrm>
            <a:off x="190817" y="1495266"/>
            <a:ext cx="8778991" cy="3785652"/>
          </a:xfrm>
          <a:prstGeom prst="rect">
            <a:avLst/>
          </a:prstGeom>
          <a:noFill/>
        </p:spPr>
        <p:txBody>
          <a:bodyPr wrap="square" rtlCol="0">
            <a:spAutoFit/>
          </a:bodyPr>
          <a:lstStyle/>
          <a:p>
            <a:pPr lvl="1"/>
            <a:r>
              <a:rPr lang="en-US" sz="2400" b="1" dirty="0" smtClean="0"/>
              <a:t>Option 1: </a:t>
            </a:r>
            <a:r>
              <a:rPr lang="en-US" sz="2400" dirty="0" smtClean="0"/>
              <a:t>They should focus on prayers, a healthy lifestyle, and patience to get them through this difficult predicament. </a:t>
            </a:r>
          </a:p>
          <a:p>
            <a:pPr lvl="1"/>
            <a:endParaRPr lang="en-US" sz="2400" dirty="0"/>
          </a:p>
          <a:p>
            <a:pPr lvl="1"/>
            <a:r>
              <a:rPr lang="en-US" sz="2400" b="1" dirty="0"/>
              <a:t>Option </a:t>
            </a:r>
            <a:r>
              <a:rPr lang="en-US" sz="2400" b="1" dirty="0" smtClean="0"/>
              <a:t>2: </a:t>
            </a:r>
            <a:r>
              <a:rPr lang="en-US" sz="2400" dirty="0" smtClean="0"/>
              <a:t>They should research artificial insemination and other latest reproductive methods, though it may be very, very costly.</a:t>
            </a:r>
          </a:p>
          <a:p>
            <a:pPr lvl="1"/>
            <a:endParaRPr lang="en-US" sz="2400" dirty="0"/>
          </a:p>
          <a:p>
            <a:pPr lvl="1"/>
            <a:r>
              <a:rPr lang="en-US" sz="2400" b="1" dirty="0"/>
              <a:t>Option </a:t>
            </a:r>
            <a:r>
              <a:rPr lang="en-US" sz="2400" b="1" dirty="0" smtClean="0"/>
              <a:t>3: </a:t>
            </a:r>
            <a:r>
              <a:rPr lang="en-US" sz="2400" dirty="0" smtClean="0"/>
              <a:t>They should consider adoption.</a:t>
            </a:r>
            <a:endParaRPr lang="en-US" sz="2400" dirty="0"/>
          </a:p>
          <a:p>
            <a:pPr lvl="1"/>
            <a:endParaRPr lang="en-US" sz="2400" dirty="0" smtClean="0"/>
          </a:p>
          <a:p>
            <a:pPr lvl="1"/>
            <a:r>
              <a:rPr lang="en-US" sz="2400" b="1" dirty="0"/>
              <a:t>Option 4</a:t>
            </a:r>
            <a:r>
              <a:rPr lang="en-US" sz="2400" b="1" dirty="0" smtClean="0"/>
              <a:t>: </a:t>
            </a:r>
            <a:r>
              <a:rPr lang="en-US" sz="2400" dirty="0" smtClean="0"/>
              <a:t>any other response.</a:t>
            </a:r>
            <a:endParaRPr lang="en-US" sz="2400" dirty="0"/>
          </a:p>
          <a:p>
            <a:pPr marL="0" lvl="1"/>
            <a:endParaRPr lang="en-US" sz="2400" dirty="0"/>
          </a:p>
        </p:txBody>
      </p:sp>
      <p:sp>
        <p:nvSpPr>
          <p:cNvPr id="2" name="Slide Number Placeholder 1"/>
          <p:cNvSpPr>
            <a:spLocks noGrp="1"/>
          </p:cNvSpPr>
          <p:nvPr>
            <p:ph type="sldNum" sz="quarter" idx="12"/>
          </p:nvPr>
        </p:nvSpPr>
        <p:spPr/>
        <p:txBody>
          <a:bodyPr/>
          <a:lstStyle/>
          <a:p>
            <a:fld id="{D64212AE-C6D7-4DAE-B05A-60F3647E62E0}" type="slidenum">
              <a:rPr lang="en-US" smtClean="0"/>
              <a:t>14</a:t>
            </a:fld>
            <a:endParaRPr lang="en-US"/>
          </a:p>
        </p:txBody>
      </p:sp>
    </p:spTree>
    <p:extLst>
      <p:ext uri="{BB962C8B-B14F-4D97-AF65-F5344CB8AC3E}">
        <p14:creationId xmlns:p14="http://schemas.microsoft.com/office/powerpoint/2010/main" val="132194072"/>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 name="TextBox 6"/>
          <p:cNvSpPr txBox="1"/>
          <p:nvPr/>
        </p:nvSpPr>
        <p:spPr>
          <a:xfrm>
            <a:off x="3743112" y="401627"/>
            <a:ext cx="5329921"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a:t>
            </a:r>
            <a:r>
              <a:rPr lang="en-US" sz="2400" b="1" dirty="0">
                <a:solidFill>
                  <a:schemeClr val="bg1"/>
                </a:solidFill>
              </a:rPr>
              <a:t> </a:t>
            </a:r>
            <a:r>
              <a:rPr lang="en-US" sz="2400" b="1" dirty="0" err="1" smtClean="0">
                <a:solidFill>
                  <a:schemeClr val="bg1"/>
                </a:solidFill>
              </a:rPr>
              <a:t>Khalifatul</a:t>
            </a:r>
            <a:r>
              <a:rPr lang="en-US" sz="2400" b="1" dirty="0" smtClean="0">
                <a:solidFill>
                  <a:schemeClr val="bg1"/>
                </a:solidFill>
              </a:rPr>
              <a:t> </a:t>
            </a:r>
            <a:r>
              <a:rPr lang="en-US" sz="2400" b="1" dirty="0" err="1" smtClean="0">
                <a:solidFill>
                  <a:schemeClr val="bg1"/>
                </a:solidFill>
              </a:rPr>
              <a:t>Massih</a:t>
            </a:r>
            <a:r>
              <a:rPr lang="en-US" sz="2400" b="1" dirty="0" smtClean="0">
                <a:solidFill>
                  <a:schemeClr val="bg1"/>
                </a:solidFill>
              </a:rPr>
              <a:t> V (aba)</a:t>
            </a:r>
            <a:endParaRPr lang="en-US" sz="2400" b="1" dirty="0">
              <a:solidFill>
                <a:schemeClr val="bg1"/>
              </a:solidFill>
            </a:endParaRPr>
          </a:p>
        </p:txBody>
      </p:sp>
      <p:sp>
        <p:nvSpPr>
          <p:cNvPr id="2" name="Rectangle 1"/>
          <p:cNvSpPr/>
          <p:nvPr/>
        </p:nvSpPr>
        <p:spPr>
          <a:xfrm>
            <a:off x="0" y="1173269"/>
            <a:ext cx="9144000" cy="5324535"/>
          </a:xfrm>
          <a:prstGeom prst="rect">
            <a:avLst/>
          </a:prstGeom>
        </p:spPr>
        <p:txBody>
          <a:bodyPr wrap="square">
            <a:spAutoFit/>
          </a:bodyPr>
          <a:lstStyle/>
          <a:p>
            <a:r>
              <a:rPr lang="en-US" sz="2000" dirty="0" err="1"/>
              <a:t>Hazrat</a:t>
            </a:r>
            <a:r>
              <a:rPr lang="en-US" sz="2000" dirty="0"/>
              <a:t> </a:t>
            </a:r>
            <a:r>
              <a:rPr lang="en-US" sz="2000" dirty="0" err="1"/>
              <a:t>Khalif</a:t>
            </a:r>
            <a:r>
              <a:rPr lang="en-US" sz="2000" dirty="0"/>
              <a:t> </a:t>
            </a:r>
            <a:r>
              <a:rPr lang="en-US" sz="2000" dirty="0" err="1"/>
              <a:t>tul</a:t>
            </a:r>
            <a:r>
              <a:rPr lang="en-US" sz="2000" dirty="0"/>
              <a:t> </a:t>
            </a:r>
            <a:r>
              <a:rPr lang="en-US" sz="2000" dirty="0" err="1"/>
              <a:t>Masih</a:t>
            </a:r>
            <a:r>
              <a:rPr lang="en-US" sz="2000" dirty="0"/>
              <a:t> </a:t>
            </a:r>
            <a:r>
              <a:rPr lang="en-US" sz="2000" dirty="0" smtClean="0"/>
              <a:t>V, said, </a:t>
            </a:r>
            <a:r>
              <a:rPr lang="en-US" sz="2000" dirty="0" err="1" smtClean="0"/>
              <a:t>Huzoor</a:t>
            </a:r>
            <a:r>
              <a:rPr lang="en-US" sz="2000" dirty="0" smtClean="0"/>
              <a:t> </a:t>
            </a:r>
            <a:r>
              <a:rPr lang="en-US" sz="2000" dirty="0"/>
              <a:t>said: </a:t>
            </a:r>
            <a:r>
              <a:rPr lang="en-US" sz="2000" dirty="0" smtClean="0"/>
              <a:t>“</a:t>
            </a:r>
            <a:r>
              <a:rPr lang="en-US" sz="2000" dirty="0" err="1" smtClean="0"/>
              <a:t>Hazrat</a:t>
            </a:r>
            <a:r>
              <a:rPr lang="en-US" sz="2000" dirty="0" smtClean="0"/>
              <a:t> </a:t>
            </a:r>
            <a:r>
              <a:rPr lang="en-US" sz="2000" dirty="0" err="1"/>
              <a:t>Musleh</a:t>
            </a:r>
            <a:r>
              <a:rPr lang="en-US" sz="2000" dirty="0"/>
              <a:t> Maud (</a:t>
            </a:r>
            <a:r>
              <a:rPr lang="en-US" sz="2000" dirty="0" err="1"/>
              <a:t>ra</a:t>
            </a:r>
            <a:r>
              <a:rPr lang="en-US" sz="2000" dirty="0"/>
              <a:t>) says that it is also stupidity to totally abandon all means needed for the achievements of things. It will also be a matter of destruction if one leaves all blessings of God and all faculties. Western Nations,  </a:t>
            </a:r>
            <a:r>
              <a:rPr lang="en-US" sz="2000" dirty="0" err="1"/>
              <a:t>Hazrat</a:t>
            </a:r>
            <a:r>
              <a:rPr lang="en-US" sz="2000" dirty="0"/>
              <a:t> </a:t>
            </a:r>
            <a:r>
              <a:rPr lang="en-US" sz="2000" dirty="0" err="1"/>
              <a:t>Musleh</a:t>
            </a:r>
            <a:r>
              <a:rPr lang="en-US" sz="2000" dirty="0"/>
              <a:t> Maud says are involved in the first mentioned stupidity and have forgotten God and rely solely on their technology while the Muslims are steeped in the second and have adopted the totally wrong concept of relying on God and have abandoned using their hands and </a:t>
            </a:r>
            <a:r>
              <a:rPr lang="en-US" sz="2000" dirty="0" smtClean="0"/>
              <a:t>feet. In </a:t>
            </a:r>
            <a:r>
              <a:rPr lang="en-US" sz="2000" dirty="0"/>
              <a:t>general the Western nations have forgotten God, and the Muslims generally stopped trying to do anything and exerting any efforts in the name of their false concept of relying on God. So these doubts keep rising in the minds of the youth that perhaps the </a:t>
            </a:r>
            <a:r>
              <a:rPr lang="en-US" sz="2000" dirty="0" smtClean="0"/>
              <a:t>progressing </a:t>
            </a:r>
            <a:r>
              <a:rPr lang="en-US" sz="2000" smtClean="0"/>
              <a:t>nations are </a:t>
            </a:r>
            <a:r>
              <a:rPr lang="en-US" sz="2000" dirty="0"/>
              <a:t>doing so because they have distanced themselves from God and Muslims are on decline because of their </a:t>
            </a:r>
            <a:r>
              <a:rPr lang="en-US" sz="2000" dirty="0" smtClean="0"/>
              <a:t>religion. The </a:t>
            </a:r>
            <a:r>
              <a:rPr lang="en-US" sz="2000" dirty="0"/>
              <a:t>fact is that Muslims have become lazy and adopted wrong concept of reliance on God and have lost their reputation and standing and have become the victims of weakness. And even where they try to do something their approach is totally wrong”. </a:t>
            </a:r>
            <a:endParaRPr lang="en-US" sz="2000" dirty="0" smtClean="0"/>
          </a:p>
          <a:p>
            <a:pPr algn="r"/>
            <a:r>
              <a:rPr lang="en-US" sz="2000" dirty="0" smtClean="0"/>
              <a:t>(Friday </a:t>
            </a:r>
            <a:r>
              <a:rPr lang="en-US" sz="2000" dirty="0"/>
              <a:t>Sermon dated Jan 15, 2016)</a:t>
            </a:r>
          </a:p>
          <a:p>
            <a:r>
              <a:rPr lang="en-US" sz="2000" dirty="0" smtClean="0"/>
              <a:t>  </a:t>
            </a:r>
            <a:endParaRPr lang="en-US" sz="2000" dirty="0"/>
          </a:p>
        </p:txBody>
      </p:sp>
      <p:sp>
        <p:nvSpPr>
          <p:cNvPr id="3" name="Slide Number Placeholder 2"/>
          <p:cNvSpPr>
            <a:spLocks noGrp="1"/>
          </p:cNvSpPr>
          <p:nvPr>
            <p:ph type="sldNum" sz="quarter" idx="12"/>
          </p:nvPr>
        </p:nvSpPr>
        <p:spPr/>
        <p:txBody>
          <a:bodyPr/>
          <a:lstStyle/>
          <a:p>
            <a:fld id="{D64212AE-C6D7-4DAE-B05A-60F3647E62E0}" type="slidenum">
              <a:rPr lang="en-US" smtClean="0"/>
              <a:t>15</a:t>
            </a:fld>
            <a:endParaRPr lang="en-US"/>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2160"/>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76090" y="313791"/>
            <a:ext cx="3216721" cy="769441"/>
          </a:xfrm>
          <a:prstGeom prst="rect">
            <a:avLst/>
          </a:prstGeom>
          <a:noFill/>
        </p:spPr>
        <p:txBody>
          <a:bodyPr wrap="none" rtlCol="0">
            <a:spAutoFit/>
          </a:bodyPr>
          <a:lstStyle/>
          <a:p>
            <a:r>
              <a:rPr lang="en-US" sz="4400" b="1" dirty="0" smtClean="0">
                <a:solidFill>
                  <a:schemeClr val="bg1"/>
                </a:solidFill>
              </a:rPr>
              <a:t>Discussion III</a:t>
            </a:r>
            <a:endParaRPr lang="en-US" sz="4400" b="1" dirty="0">
              <a:solidFill>
                <a:schemeClr val="bg1"/>
              </a:solidFill>
            </a:endParaRPr>
          </a:p>
        </p:txBody>
      </p:sp>
      <p:sp>
        <p:nvSpPr>
          <p:cNvPr id="6" name="TextBox 5"/>
          <p:cNvSpPr txBox="1"/>
          <p:nvPr/>
        </p:nvSpPr>
        <p:spPr>
          <a:xfrm>
            <a:off x="145451" y="1130604"/>
            <a:ext cx="4684936" cy="5016758"/>
          </a:xfrm>
          <a:prstGeom prst="rect">
            <a:avLst/>
          </a:prstGeom>
          <a:noFill/>
        </p:spPr>
        <p:txBody>
          <a:bodyPr wrap="square" rtlCol="0">
            <a:spAutoFit/>
          </a:bodyPr>
          <a:lstStyle/>
          <a:p>
            <a:pPr lvl="0"/>
            <a:r>
              <a:rPr lang="en-US" sz="2000" dirty="0" smtClean="0"/>
              <a:t>Your offer your prayers on-time for the most part.  You read Holy Quran daily.  You are progressing in your career and up-to-date on your Chanda subscriptions. You regularly attend </a:t>
            </a:r>
            <a:r>
              <a:rPr lang="en-US" sz="2000" dirty="0" err="1" smtClean="0"/>
              <a:t>Jummah</a:t>
            </a:r>
            <a:r>
              <a:rPr lang="en-US" sz="2000" dirty="0" smtClean="0"/>
              <a:t> and other </a:t>
            </a:r>
            <a:r>
              <a:rPr lang="en-US" sz="2000" dirty="0" err="1" smtClean="0"/>
              <a:t>Jama’at</a:t>
            </a:r>
            <a:r>
              <a:rPr lang="en-US" sz="2000" dirty="0" smtClean="0"/>
              <a:t> programs.  You serve in local </a:t>
            </a:r>
            <a:r>
              <a:rPr lang="en-US" sz="2000" dirty="0" err="1" smtClean="0"/>
              <a:t>Jama’at</a:t>
            </a:r>
            <a:r>
              <a:rPr lang="en-US" sz="2000" dirty="0" smtClean="0"/>
              <a:t> </a:t>
            </a:r>
            <a:r>
              <a:rPr lang="en-US" sz="2000" dirty="0" err="1" smtClean="0"/>
              <a:t>Amla</a:t>
            </a:r>
            <a:r>
              <a:rPr lang="en-US" sz="2000" dirty="0" smtClean="0"/>
              <a:t>, and are busy with </a:t>
            </a:r>
            <a:r>
              <a:rPr lang="en-US" sz="2000" dirty="0" err="1" smtClean="0"/>
              <a:t>Jama’at</a:t>
            </a:r>
            <a:r>
              <a:rPr lang="en-US" sz="2000" dirty="0" smtClean="0"/>
              <a:t> work late into the evening. </a:t>
            </a:r>
            <a:r>
              <a:rPr lang="en-US" sz="2000" dirty="0"/>
              <a:t>When you come home, you spend </a:t>
            </a:r>
            <a:r>
              <a:rPr lang="en-US" sz="2000" dirty="0" smtClean="0"/>
              <a:t>some </a:t>
            </a:r>
            <a:r>
              <a:rPr lang="en-US" sz="2000" dirty="0"/>
              <a:t>quality time with the </a:t>
            </a:r>
            <a:r>
              <a:rPr lang="en-US" sz="2000" dirty="0" smtClean="0"/>
              <a:t>children and also watch some favorite TV shows together as family. Your </a:t>
            </a:r>
            <a:r>
              <a:rPr lang="en-US" sz="2000" dirty="0" err="1" smtClean="0"/>
              <a:t>Jama’at</a:t>
            </a:r>
            <a:r>
              <a:rPr lang="en-US" sz="2000" dirty="0" smtClean="0"/>
              <a:t> President recently asks you to lead </a:t>
            </a:r>
            <a:r>
              <a:rPr lang="en-US" sz="2000" dirty="0" err="1" smtClean="0"/>
              <a:t>Isha</a:t>
            </a:r>
            <a:r>
              <a:rPr lang="en-US" sz="2000" dirty="0" smtClean="0"/>
              <a:t> prayers daily as you live close to the Mosque.  Your wife has an issue with this stating, “Tell him ‘no because our family TV show time clash with </a:t>
            </a:r>
            <a:r>
              <a:rPr lang="en-US" sz="2000" dirty="0" err="1" smtClean="0"/>
              <a:t>Isha</a:t>
            </a:r>
            <a:r>
              <a:rPr lang="en-US" sz="2000" dirty="0" smtClean="0"/>
              <a:t> time. </a:t>
            </a:r>
            <a:endParaRPr lang="en-US" sz="2000" dirty="0"/>
          </a:p>
        </p:txBody>
      </p:sp>
      <p:sp>
        <p:nvSpPr>
          <p:cNvPr id="5" name="Slide Number Placeholder 4"/>
          <p:cNvSpPr>
            <a:spLocks noGrp="1"/>
          </p:cNvSpPr>
          <p:nvPr>
            <p:ph type="sldNum" sz="quarter" idx="12"/>
          </p:nvPr>
        </p:nvSpPr>
        <p:spPr/>
        <p:txBody>
          <a:bodyPr/>
          <a:lstStyle/>
          <a:p>
            <a:fld id="{D64212AE-C6D7-4DAE-B05A-60F3647E62E0}" type="slidenum">
              <a:rPr lang="en-US" smtClean="0"/>
              <a:t>16</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0263" y="1532053"/>
            <a:ext cx="4213860" cy="4213860"/>
          </a:xfrm>
          <a:prstGeom prst="rect">
            <a:avLst/>
          </a:prstGeom>
        </p:spPr>
      </p:pic>
    </p:spTree>
    <p:extLst>
      <p:ext uri="{BB962C8B-B14F-4D97-AF65-F5344CB8AC3E}">
        <p14:creationId xmlns:p14="http://schemas.microsoft.com/office/powerpoint/2010/main" val="3375824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0" y="1519543"/>
            <a:ext cx="8989255" cy="4154983"/>
          </a:xfrm>
          <a:prstGeom prst="rect">
            <a:avLst/>
          </a:prstGeom>
          <a:noFill/>
        </p:spPr>
        <p:txBody>
          <a:bodyPr wrap="square" rtlCol="0">
            <a:spAutoFit/>
          </a:bodyPr>
          <a:lstStyle/>
          <a:p>
            <a:pPr lvl="1"/>
            <a:r>
              <a:rPr lang="en-US" sz="2400" b="1" dirty="0" smtClean="0"/>
              <a:t>Option 1: </a:t>
            </a:r>
            <a:r>
              <a:rPr lang="en-US" sz="2400" dirty="0" smtClean="0"/>
              <a:t>Offering prayers in the masjid is a religious obligation.  Tell her you must do it, even if it means sacrificing other non-religious activities.</a:t>
            </a:r>
            <a:endParaRPr lang="en-US" sz="2400" dirty="0"/>
          </a:p>
          <a:p>
            <a:pPr lvl="1"/>
            <a:endParaRPr lang="en-US" sz="2400" dirty="0"/>
          </a:p>
          <a:p>
            <a:pPr lvl="1"/>
            <a:r>
              <a:rPr lang="en-US" sz="2400" b="1" dirty="0" smtClean="0"/>
              <a:t>Option 2: </a:t>
            </a:r>
            <a:r>
              <a:rPr lang="en-US" sz="2400" dirty="0" smtClean="0"/>
              <a:t>She’s right.  You should request to change time of </a:t>
            </a:r>
            <a:r>
              <a:rPr lang="en-US" sz="2400" dirty="0" err="1" smtClean="0"/>
              <a:t>Isha</a:t>
            </a:r>
            <a:r>
              <a:rPr lang="en-US" sz="2400" dirty="0" smtClean="0"/>
              <a:t> so that you can lead prayers as well as keep the family TV shows.</a:t>
            </a:r>
          </a:p>
          <a:p>
            <a:pPr lvl="1"/>
            <a:endParaRPr lang="en-US" sz="2400" dirty="0"/>
          </a:p>
          <a:p>
            <a:pPr lvl="1"/>
            <a:r>
              <a:rPr lang="en-US" sz="2400" b="1" dirty="0" smtClean="0"/>
              <a:t>Option 3: </a:t>
            </a:r>
            <a:r>
              <a:rPr lang="en-US" sz="2400" dirty="0" smtClean="0"/>
              <a:t>You should take the whole family to </a:t>
            </a:r>
            <a:r>
              <a:rPr lang="en-US" sz="2400" dirty="0" err="1" smtClean="0"/>
              <a:t>Ishaa</a:t>
            </a:r>
            <a:r>
              <a:rPr lang="en-US" sz="2400" dirty="0" smtClean="0"/>
              <a:t> and record the TV shows to watch after </a:t>
            </a:r>
            <a:r>
              <a:rPr lang="en-US" sz="2400" dirty="0" err="1" smtClean="0"/>
              <a:t>Ishaa</a:t>
            </a:r>
            <a:r>
              <a:rPr lang="en-US" sz="2400" dirty="0" smtClean="0"/>
              <a:t>.</a:t>
            </a:r>
          </a:p>
          <a:p>
            <a:pPr lvl="1"/>
            <a:endParaRPr lang="en-US" sz="2400" dirty="0"/>
          </a:p>
          <a:p>
            <a:pPr lvl="1"/>
            <a:r>
              <a:rPr lang="en-US" sz="2400" b="1" dirty="0" smtClean="0"/>
              <a:t>Option 4: </a:t>
            </a:r>
            <a:r>
              <a:rPr lang="en-US" sz="2400" dirty="0" smtClean="0"/>
              <a:t>Another option?</a:t>
            </a:r>
            <a:endParaRPr lang="en-US" sz="2400" dirty="0"/>
          </a:p>
        </p:txBody>
      </p:sp>
      <p:sp>
        <p:nvSpPr>
          <p:cNvPr id="7" name="Rectangle 6"/>
          <p:cNvSpPr/>
          <p:nvPr/>
        </p:nvSpPr>
        <p:spPr>
          <a:xfrm>
            <a:off x="4229989" y="455836"/>
            <a:ext cx="4065600" cy="461665"/>
          </a:xfrm>
          <a:prstGeom prst="rect">
            <a:avLst/>
          </a:prstGeom>
        </p:spPr>
        <p:txBody>
          <a:bodyPr wrap="none">
            <a:spAutoFit/>
          </a:bodyPr>
          <a:lstStyle/>
          <a:p>
            <a:pPr lvl="1"/>
            <a:r>
              <a:rPr lang="en-US" sz="2400" b="1" dirty="0" smtClean="0">
                <a:solidFill>
                  <a:schemeClr val="bg1"/>
                </a:solidFill>
              </a:rPr>
              <a:t>What’s the </a:t>
            </a:r>
            <a:r>
              <a:rPr lang="en-US" sz="2400" b="1" u="sng" dirty="0" smtClean="0">
                <a:solidFill>
                  <a:schemeClr val="bg1"/>
                </a:solidFill>
              </a:rPr>
              <a:t>best</a:t>
            </a:r>
            <a:r>
              <a:rPr lang="en-US" sz="2400" b="1" dirty="0" smtClean="0">
                <a:solidFill>
                  <a:schemeClr val="bg1"/>
                </a:solidFill>
              </a:rPr>
              <a:t> approach?</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17</a:t>
            </a:fld>
            <a:endParaRPr lang="en-US"/>
          </a:p>
        </p:txBody>
      </p:sp>
    </p:spTree>
    <p:extLst>
      <p:ext uri="{BB962C8B-B14F-4D97-AF65-F5344CB8AC3E}">
        <p14:creationId xmlns:p14="http://schemas.microsoft.com/office/powerpoint/2010/main" val="886358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Rectangle 7"/>
          <p:cNvSpPr/>
          <p:nvPr/>
        </p:nvSpPr>
        <p:spPr>
          <a:xfrm>
            <a:off x="506012" y="1248470"/>
            <a:ext cx="8176261" cy="4893647"/>
          </a:xfrm>
          <a:prstGeom prst="rect">
            <a:avLst/>
          </a:prstGeom>
        </p:spPr>
        <p:txBody>
          <a:bodyPr wrap="square">
            <a:spAutoFit/>
          </a:bodyPr>
          <a:lstStyle/>
          <a:p>
            <a:r>
              <a:rPr lang="en-US" sz="2400" dirty="0"/>
              <a:t>In this Age, the people who are most sincere, steadfast and </a:t>
            </a:r>
            <a:r>
              <a:rPr lang="en-US" sz="2400" dirty="0" err="1"/>
              <a:t>Muttaqi</a:t>
            </a:r>
            <a:r>
              <a:rPr lang="en-US" sz="2400" dirty="0"/>
              <a:t> are the people of this </a:t>
            </a:r>
            <a:r>
              <a:rPr lang="en-US" sz="2400" dirty="0" err="1"/>
              <a:t>Jama'at</a:t>
            </a:r>
            <a:r>
              <a:rPr lang="en-US" sz="2400" dirty="0"/>
              <a:t> of mine but even among them there are a lot of people who are the worms of this world. A poetical verse says:</a:t>
            </a:r>
          </a:p>
          <a:p>
            <a:endParaRPr lang="en-US" sz="1000" dirty="0"/>
          </a:p>
          <a:p>
            <a:endParaRPr lang="en-US" sz="400" dirty="0"/>
          </a:p>
          <a:p>
            <a:r>
              <a:rPr lang="en-US" sz="2400" i="1" dirty="0"/>
              <a:t>You want the communion of God and you also want this mean world. Let me tell you, this is utterly impossible and it is nothing less than madness. </a:t>
            </a:r>
          </a:p>
          <a:p>
            <a:r>
              <a:rPr lang="en-US" sz="1000" dirty="0"/>
              <a:t/>
            </a:r>
            <a:br>
              <a:rPr lang="en-US" sz="1000" dirty="0"/>
            </a:br>
            <a:r>
              <a:rPr lang="en-US" sz="2400" dirty="0"/>
              <a:t>Nobody knows when he would be called upon to surrender his life. That being the case one should not be unmindful of the fact of his mortality and he should not give preference to the worldly affairs over his religion.</a:t>
            </a:r>
          </a:p>
          <a:p>
            <a:pPr algn="r"/>
            <a:r>
              <a:rPr lang="en-US" sz="2400" b="1" i="1" dirty="0"/>
              <a:t>(</a:t>
            </a:r>
            <a:r>
              <a:rPr lang="en-US" sz="2400" b="1" i="1" dirty="0" err="1"/>
              <a:t>Malfoozat</a:t>
            </a:r>
            <a:r>
              <a:rPr lang="en-US" sz="2400" b="1" i="1" dirty="0"/>
              <a:t> Vol. 9, pg. 406)</a:t>
            </a:r>
          </a:p>
        </p:txBody>
      </p:sp>
      <p:sp>
        <p:nvSpPr>
          <p:cNvPr id="4" name="TextBox 6"/>
          <p:cNvSpPr txBox="1"/>
          <p:nvPr/>
        </p:nvSpPr>
        <p:spPr>
          <a:xfrm>
            <a:off x="3743112" y="401627"/>
            <a:ext cx="501656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a:t>
            </a:r>
            <a:r>
              <a:rPr lang="en-US" sz="2400" b="1" dirty="0">
                <a:solidFill>
                  <a:schemeClr val="bg1"/>
                </a:solidFill>
              </a:rPr>
              <a:t> </a:t>
            </a:r>
            <a:r>
              <a:rPr lang="en-US" sz="2400" b="1" dirty="0" smtClean="0">
                <a:solidFill>
                  <a:schemeClr val="bg1"/>
                </a:solidFill>
              </a:rPr>
              <a:t>Promised Messiah (as)</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18</a:t>
            </a:fld>
            <a:endParaRPr lang="en-US"/>
          </a:p>
        </p:txBody>
      </p:sp>
    </p:spTree>
    <p:extLst>
      <p:ext uri="{BB962C8B-B14F-4D97-AF65-F5344CB8AC3E}">
        <p14:creationId xmlns:p14="http://schemas.microsoft.com/office/powerpoint/2010/main" val="989145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13780" y="508211"/>
            <a:ext cx="5585440" cy="400110"/>
          </a:xfrm>
          <a:prstGeom prst="rect">
            <a:avLst/>
          </a:prstGeom>
          <a:noFill/>
        </p:spPr>
        <p:txBody>
          <a:bodyPr wrap="none" rtlCol="0">
            <a:spAutoFit/>
          </a:bodyPr>
          <a:lstStyle/>
          <a:p>
            <a:r>
              <a:rPr lang="en-US" sz="2000" b="1" dirty="0" smtClean="0">
                <a:solidFill>
                  <a:schemeClr val="bg1"/>
                </a:solidFill>
              </a:rPr>
              <a:t>A Short Video from Friday Sermon of Dec. 31, 2010</a:t>
            </a:r>
            <a:endParaRPr lang="en-US" sz="20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19</a:t>
            </a:fld>
            <a:endParaRPr lang="en-US"/>
          </a:p>
        </p:txBody>
      </p:sp>
      <p:pic>
        <p:nvPicPr>
          <p:cNvPr id="5" name="Topic 15 enslaving technology_mpeg4.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397000"/>
            <a:ext cx="6096000" cy="4064000"/>
          </a:xfrm>
          <a:prstGeom prst="rect">
            <a:avLst/>
          </a:prstGeom>
        </p:spPr>
      </p:pic>
    </p:spTree>
    <p:extLst>
      <p:ext uri="{BB962C8B-B14F-4D97-AF65-F5344CB8AC3E}">
        <p14:creationId xmlns:p14="http://schemas.microsoft.com/office/powerpoint/2010/main" val="255125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0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fullScrn="1">
              <p:cMediaNode vol="80000">
                <p:cTn id="12"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527193" y="2171686"/>
            <a:ext cx="8480074" cy="4351338"/>
          </a:xfrm>
        </p:spPr>
        <p:txBody>
          <a:bodyPr>
            <a:normAutofit fontScale="92500" lnSpcReduction="10000"/>
          </a:bodyPr>
          <a:lstStyle/>
          <a:p>
            <a:r>
              <a:rPr lang="en-US" dirty="0" smtClean="0"/>
              <a:t>Recitation of the Holy Quran </a:t>
            </a:r>
            <a:r>
              <a:rPr lang="en-US" dirty="0" smtClean="0">
                <a:solidFill>
                  <a:srgbClr val="000000"/>
                </a:solidFill>
              </a:rPr>
              <a:t>(62:12)</a:t>
            </a:r>
            <a:r>
              <a:rPr lang="en-US" dirty="0" smtClean="0"/>
              <a:t>		</a:t>
            </a:r>
          </a:p>
          <a:p>
            <a:r>
              <a:rPr lang="en-US" dirty="0" smtClean="0"/>
              <a:t>Pledge</a:t>
            </a:r>
          </a:p>
          <a:p>
            <a:r>
              <a:rPr lang="en-US" dirty="0" smtClean="0"/>
              <a:t>Reminders: Recitation of HQ and Congregational Prayers	</a:t>
            </a:r>
          </a:p>
          <a:p>
            <a:r>
              <a:rPr lang="en-US" dirty="0" smtClean="0"/>
              <a:t>Monthly topic: How to teach ourselves and our families to enslave technology?</a:t>
            </a:r>
          </a:p>
          <a:p>
            <a:r>
              <a:rPr lang="en-US" dirty="0" smtClean="0"/>
              <a:t>Health topic: High Blood Pressure</a:t>
            </a:r>
            <a:endParaRPr lang="en-US" dirty="0"/>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
        <p:nvSpPr>
          <p:cNvPr id="4" name="Slide Number Placeholder 3"/>
          <p:cNvSpPr>
            <a:spLocks noGrp="1"/>
          </p:cNvSpPr>
          <p:nvPr>
            <p:ph type="sldNum" sz="quarter" idx="12"/>
          </p:nvPr>
        </p:nvSpPr>
        <p:spPr/>
        <p:txBody>
          <a:bodyPr/>
          <a:lstStyle/>
          <a:p>
            <a:fld id="{D64212AE-C6D7-4DAE-B05A-60F3647E62E0}" type="slidenum">
              <a:rPr lang="en-US" smtClean="0"/>
              <a:t>2</a:t>
            </a:fld>
            <a:endParaRPr lang="en-US"/>
          </a:p>
        </p:txBody>
      </p:sp>
    </p:spTree>
    <p:extLst>
      <p:ext uri="{BB962C8B-B14F-4D97-AF65-F5344CB8AC3E}">
        <p14:creationId xmlns:p14="http://schemas.microsoft.com/office/powerpoint/2010/main" val="165030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15860" y="538691"/>
            <a:ext cx="2733121" cy="400110"/>
          </a:xfrm>
          <a:prstGeom prst="rect">
            <a:avLst/>
          </a:prstGeom>
          <a:noFill/>
        </p:spPr>
        <p:txBody>
          <a:bodyPr wrap="none" rtlCol="0">
            <a:spAutoFit/>
          </a:bodyPr>
          <a:lstStyle/>
          <a:p>
            <a:r>
              <a:rPr lang="en-US" sz="2000" b="1" dirty="0" smtClean="0">
                <a:solidFill>
                  <a:schemeClr val="bg1"/>
                </a:solidFill>
              </a:rPr>
              <a:t>Translation of the Video</a:t>
            </a:r>
            <a:endParaRPr lang="en-US" sz="2000" b="1" dirty="0">
              <a:solidFill>
                <a:schemeClr val="bg1"/>
              </a:solidFill>
            </a:endParaRPr>
          </a:p>
        </p:txBody>
      </p:sp>
      <p:sp>
        <p:nvSpPr>
          <p:cNvPr id="6" name="Rectangle 5"/>
          <p:cNvSpPr/>
          <p:nvPr/>
        </p:nvSpPr>
        <p:spPr>
          <a:xfrm>
            <a:off x="195104" y="1089098"/>
            <a:ext cx="8849836" cy="5062924"/>
          </a:xfrm>
          <a:prstGeom prst="rect">
            <a:avLst/>
          </a:prstGeom>
        </p:spPr>
        <p:txBody>
          <a:bodyPr wrap="square">
            <a:spAutoFit/>
          </a:bodyPr>
          <a:lstStyle/>
          <a:p>
            <a:r>
              <a:rPr lang="en-US" sz="1900" dirty="0"/>
              <a:t>The third thing which I wanted to mention today is that I have come to know that a Facebook account has been opened in my name on the Internet which I have absolutely no knowledge of.  Neither did I open that account nor do I have any interest in it. In fact I warned the </a:t>
            </a:r>
            <a:r>
              <a:rPr lang="en-US" sz="1900" dirty="0" err="1"/>
              <a:t>Jamaat</a:t>
            </a:r>
            <a:r>
              <a:rPr lang="en-US" sz="1900" dirty="0"/>
              <a:t> sometimes ago to be careful about Facebook as it could cause many harms. I do not know if somebody did this [opening </a:t>
            </a:r>
            <a:r>
              <a:rPr lang="en-US" sz="1900" dirty="0" err="1"/>
              <a:t>Huzur’s</a:t>
            </a:r>
            <a:r>
              <a:rPr lang="en-US" sz="1900" dirty="0"/>
              <a:t> Facebook account] out of foolishness or an opponent did this or an Ahmadi did this with pious intentions. Regardless of whomever did it, we are trying to close it and Inshallah, it will be closed because there are more harms in it than benefits. In fact, I keep on talking to individual members as well that certain </a:t>
            </a:r>
            <a:r>
              <a:rPr lang="en-US" sz="1900" dirty="0" err="1"/>
              <a:t>harful</a:t>
            </a:r>
            <a:r>
              <a:rPr lang="en-US" sz="1900" dirty="0"/>
              <a:t> implications can arise from the use of Facebook which could cause problems and anxiety for them. Especially girls should be very careful about this. But anyhow, I wanted to announce about this Facebook account and those people who have accounts on Facebook, they are visiting this account and are leaving their comments which is not a proper way. Therefore, one should avoid this and no one should visit his account [</a:t>
            </a:r>
            <a:r>
              <a:rPr lang="en-US" sz="1900" dirty="0" err="1"/>
              <a:t>Huzur’s</a:t>
            </a:r>
            <a:r>
              <a:rPr lang="en-US" sz="1900" dirty="0"/>
              <a:t> wrongfully made account]. If such a circumstance ever arises that </a:t>
            </a:r>
            <a:r>
              <a:rPr lang="en-US" sz="1900" dirty="0" err="1"/>
              <a:t>Jamaat</a:t>
            </a:r>
            <a:r>
              <a:rPr lang="en-US" sz="1900" dirty="0"/>
              <a:t> would need to establish a Facebook account or something like this, then it will be done in a safe way where everyone does not have access to it, and only </a:t>
            </a:r>
            <a:r>
              <a:rPr lang="en-US" sz="1900" dirty="0" err="1"/>
              <a:t>Jamaat’s</a:t>
            </a:r>
            <a:r>
              <a:rPr lang="en-US" sz="1900" dirty="0"/>
              <a:t> true viewpoint can be given on it. </a:t>
            </a:r>
          </a:p>
        </p:txBody>
      </p:sp>
      <p:sp>
        <p:nvSpPr>
          <p:cNvPr id="2" name="Slide Number Placeholder 1"/>
          <p:cNvSpPr>
            <a:spLocks noGrp="1"/>
          </p:cNvSpPr>
          <p:nvPr>
            <p:ph type="sldNum" sz="quarter" idx="12"/>
          </p:nvPr>
        </p:nvSpPr>
        <p:spPr/>
        <p:txBody>
          <a:bodyPr/>
          <a:lstStyle/>
          <a:p>
            <a:fld id="{D64212AE-C6D7-4DAE-B05A-60F3647E62E0}" type="slidenum">
              <a:rPr lang="en-US" smtClean="0"/>
              <a:t>20</a:t>
            </a:fld>
            <a:endParaRPr lang="en-US"/>
          </a:p>
        </p:txBody>
      </p:sp>
    </p:spTree>
    <p:extLst>
      <p:ext uri="{BB962C8B-B14F-4D97-AF65-F5344CB8AC3E}">
        <p14:creationId xmlns:p14="http://schemas.microsoft.com/office/powerpoint/2010/main" val="714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860" y="1185092"/>
            <a:ext cx="5153971" cy="971924"/>
          </a:xfrm>
        </p:spPr>
        <p:txBody>
          <a:bodyPr/>
          <a:lstStyle/>
          <a:p>
            <a:r>
              <a:rPr lang="en-US" b="1" dirty="0" smtClean="0"/>
              <a:t>Where do we stand?</a:t>
            </a:r>
            <a:endParaRPr lang="en-US" b="1" dirty="0"/>
          </a:p>
        </p:txBody>
      </p:sp>
      <p:sp>
        <p:nvSpPr>
          <p:cNvPr id="4" name="Content Placeholder 3"/>
          <p:cNvSpPr>
            <a:spLocks noGrp="1"/>
          </p:cNvSpPr>
          <p:nvPr>
            <p:ph idx="1"/>
          </p:nvPr>
        </p:nvSpPr>
        <p:spPr>
          <a:xfrm>
            <a:off x="748860" y="1933093"/>
            <a:ext cx="8193939" cy="3195224"/>
          </a:xfrm>
        </p:spPr>
        <p:txBody>
          <a:bodyPr>
            <a:noAutofit/>
          </a:bodyPr>
          <a:lstStyle/>
          <a:p>
            <a:pPr marL="0" indent="0">
              <a:buNone/>
            </a:pPr>
            <a:r>
              <a:rPr lang="en-US" sz="2400" dirty="0" smtClean="0"/>
              <a:t>During the last week,</a:t>
            </a:r>
          </a:p>
          <a:p>
            <a:r>
              <a:rPr lang="en-US" sz="2400" dirty="0" smtClean="0"/>
              <a:t>How many times did you ignore your children because you were on your smart phone?</a:t>
            </a:r>
          </a:p>
          <a:p>
            <a:r>
              <a:rPr lang="en-US" sz="2400" dirty="0" smtClean="0"/>
              <a:t>How many times did you miss a </a:t>
            </a:r>
            <a:r>
              <a:rPr lang="en-US" sz="2400" dirty="0" err="1" smtClean="0"/>
              <a:t>Salat</a:t>
            </a:r>
            <a:r>
              <a:rPr lang="en-US" sz="2400" dirty="0" smtClean="0"/>
              <a:t> time because of TV, Computer or your phone?</a:t>
            </a:r>
          </a:p>
          <a:p>
            <a:r>
              <a:rPr lang="en-US" sz="2400" dirty="0" smtClean="0"/>
              <a:t>How many times did you miss opportunity to call one of your family members or a </a:t>
            </a:r>
            <a:r>
              <a:rPr lang="en-US" sz="2400" dirty="0" err="1" smtClean="0"/>
              <a:t>Jamaat</a:t>
            </a:r>
            <a:r>
              <a:rPr lang="en-US" sz="2400" dirty="0" smtClean="0"/>
              <a:t> brothers because it was easy to send a text to ask something?</a:t>
            </a:r>
            <a:endParaRPr lang="en-US" sz="2400" b="1" dirty="0" smtClean="0"/>
          </a:p>
          <a:p>
            <a:pPr marL="0" indent="0" algn="ctr">
              <a:buNone/>
            </a:pPr>
            <a:r>
              <a:rPr lang="en-US" sz="2400" b="1" dirty="0" smtClean="0"/>
              <a:t>Add the three numbers together.</a:t>
            </a:r>
          </a:p>
          <a:p>
            <a:pPr marL="0" indent="0" algn="ctr">
              <a:buNone/>
            </a:pPr>
            <a:r>
              <a:rPr lang="en-US" sz="2400" b="1" dirty="0" smtClean="0"/>
              <a:t>(Keep it to yourself.. the “score” is for you!)</a:t>
            </a:r>
            <a:endParaRPr lang="en-US" sz="2400" b="1" dirty="0"/>
          </a:p>
        </p:txBody>
      </p:sp>
      <p:sp>
        <p:nvSpPr>
          <p:cNvPr id="3" name="Rectangle 2"/>
          <p:cNvSpPr/>
          <p:nvPr/>
        </p:nvSpPr>
        <p:spPr>
          <a:xfrm>
            <a:off x="4845830" y="292312"/>
            <a:ext cx="2774169" cy="646331"/>
          </a:xfrm>
          <a:prstGeom prst="rect">
            <a:avLst/>
          </a:prstGeom>
        </p:spPr>
        <p:txBody>
          <a:bodyPr wrap="square">
            <a:spAutoFit/>
          </a:bodyPr>
          <a:lstStyle/>
          <a:p>
            <a:r>
              <a:rPr lang="x-none" sz="3600" b="1" dirty="0">
                <a:solidFill>
                  <a:schemeClr val="bg1"/>
                </a:solidFill>
              </a:rPr>
              <a:t>اپنے جائزے </a:t>
            </a:r>
            <a:r>
              <a:rPr lang="x-none" sz="3600" b="1" dirty="0" smtClean="0">
                <a:solidFill>
                  <a:schemeClr val="bg1"/>
                </a:solidFill>
              </a:rPr>
              <a:t>لیں</a:t>
            </a:r>
            <a:endParaRPr lang="en-US" sz="3600" b="1" dirty="0">
              <a:solidFill>
                <a:schemeClr val="bg1"/>
              </a:solidFill>
            </a:endParaRPr>
          </a:p>
        </p:txBody>
      </p:sp>
      <p:sp>
        <p:nvSpPr>
          <p:cNvPr id="5" name="Title 1"/>
          <p:cNvSpPr txBox="1">
            <a:spLocks/>
          </p:cNvSpPr>
          <p:nvPr/>
        </p:nvSpPr>
        <p:spPr>
          <a:xfrm>
            <a:off x="3994807" y="890705"/>
            <a:ext cx="4315389" cy="5887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0000"/>
                </a:solidFill>
              </a:rPr>
              <a:t>Self analyze </a:t>
            </a:r>
            <a:r>
              <a:rPr lang="en-US" sz="3200" b="1" dirty="0">
                <a:solidFill>
                  <a:srgbClr val="000000"/>
                </a:solidFill>
              </a:rPr>
              <a:t>y</a:t>
            </a:r>
            <a:r>
              <a:rPr lang="en-US" sz="3200" b="1" dirty="0" smtClean="0">
                <a:solidFill>
                  <a:srgbClr val="000000"/>
                </a:solidFill>
              </a:rPr>
              <a:t>ourself, KMV</a:t>
            </a:r>
            <a:endParaRPr lang="en-US" sz="3200" b="1" dirty="0">
              <a:solidFill>
                <a:srgbClr val="000000"/>
              </a:solidFill>
            </a:endParaRPr>
          </a:p>
        </p:txBody>
      </p:sp>
      <p:sp>
        <p:nvSpPr>
          <p:cNvPr id="6" name="Slide Number Placeholder 5"/>
          <p:cNvSpPr>
            <a:spLocks noGrp="1"/>
          </p:cNvSpPr>
          <p:nvPr>
            <p:ph type="sldNum" sz="quarter" idx="12"/>
          </p:nvPr>
        </p:nvSpPr>
        <p:spPr/>
        <p:txBody>
          <a:bodyPr/>
          <a:lstStyle/>
          <a:p>
            <a:fld id="{D64212AE-C6D7-4DAE-B05A-60F3647E62E0}" type="slidenum">
              <a:rPr lang="en-US" smtClean="0"/>
              <a:t>21</a:t>
            </a:fld>
            <a:endParaRPr lang="en-US"/>
          </a:p>
        </p:txBody>
      </p:sp>
    </p:spTree>
    <p:extLst>
      <p:ext uri="{BB962C8B-B14F-4D97-AF65-F5344CB8AC3E}">
        <p14:creationId xmlns:p14="http://schemas.microsoft.com/office/powerpoint/2010/main" val="38529197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p:cNvSpPr txBox="1"/>
          <p:nvPr/>
        </p:nvSpPr>
        <p:spPr>
          <a:xfrm>
            <a:off x="6045200" y="3300973"/>
            <a:ext cx="2656840" cy="2677656"/>
          </a:xfrm>
          <a:prstGeom prst="rect">
            <a:avLst/>
          </a:prstGeom>
          <a:noFill/>
        </p:spPr>
        <p:txBody>
          <a:bodyPr wrap="square" rtlCol="0">
            <a:spAutoFit/>
          </a:bodyPr>
          <a:lstStyle/>
          <a:p>
            <a:pPr algn="ctr"/>
            <a:r>
              <a:rPr lang="en-US" sz="2400" dirty="0" smtClean="0"/>
              <a:t>Pray hard for yourself and allocate a technology curfew at home and strictly follow it. Get help if necessary</a:t>
            </a:r>
            <a:endParaRPr lang="en-US" sz="2400" dirty="0"/>
          </a:p>
        </p:txBody>
      </p:sp>
      <p:sp>
        <p:nvSpPr>
          <p:cNvPr id="8" name="TextBox 7"/>
          <p:cNvSpPr txBox="1"/>
          <p:nvPr/>
        </p:nvSpPr>
        <p:spPr>
          <a:xfrm>
            <a:off x="3458529" y="3294866"/>
            <a:ext cx="2421466" cy="2677656"/>
          </a:xfrm>
          <a:prstGeom prst="rect">
            <a:avLst/>
          </a:prstGeom>
          <a:noFill/>
        </p:spPr>
        <p:txBody>
          <a:bodyPr wrap="square" rtlCol="0">
            <a:spAutoFit/>
          </a:bodyPr>
          <a:lstStyle/>
          <a:p>
            <a:pPr algn="ctr"/>
            <a:r>
              <a:rPr lang="en-US" sz="2400" dirty="0" smtClean="0"/>
              <a:t>Strive to reduce your dependence on technology one step at a time e.g., as a first step, never ignore your children</a:t>
            </a:r>
            <a:endParaRPr lang="en-US" sz="2400" dirty="0"/>
          </a:p>
        </p:txBody>
      </p:sp>
      <p:sp>
        <p:nvSpPr>
          <p:cNvPr id="9" name="TextBox 8"/>
          <p:cNvSpPr txBox="1"/>
          <p:nvPr/>
        </p:nvSpPr>
        <p:spPr>
          <a:xfrm>
            <a:off x="651087" y="3378626"/>
            <a:ext cx="2421466" cy="2677656"/>
          </a:xfrm>
          <a:prstGeom prst="rect">
            <a:avLst/>
          </a:prstGeom>
          <a:noFill/>
        </p:spPr>
        <p:txBody>
          <a:bodyPr wrap="square" rtlCol="0">
            <a:spAutoFit/>
          </a:bodyPr>
          <a:lstStyle/>
          <a:p>
            <a:pPr algn="ctr"/>
            <a:r>
              <a:rPr lang="en-US" sz="2400" dirty="0" smtClean="0"/>
              <a:t>Keep up the good practice and continue to inspire your family by showing the best use of technology</a:t>
            </a:r>
            <a:endParaRPr lang="en-US" sz="2400" dirty="0"/>
          </a:p>
        </p:txBody>
      </p:sp>
      <p:sp>
        <p:nvSpPr>
          <p:cNvPr id="14" name="TextBox 13"/>
          <p:cNvSpPr txBox="1"/>
          <p:nvPr/>
        </p:nvSpPr>
        <p:spPr>
          <a:xfrm>
            <a:off x="7588675" y="2415887"/>
            <a:ext cx="575733" cy="523220"/>
          </a:xfrm>
          <a:prstGeom prst="rect">
            <a:avLst/>
          </a:prstGeom>
          <a:noFill/>
        </p:spPr>
        <p:txBody>
          <a:bodyPr wrap="square" rtlCol="0">
            <a:spAutoFit/>
          </a:bodyPr>
          <a:lstStyle/>
          <a:p>
            <a:pPr algn="ctr"/>
            <a:r>
              <a:rPr lang="en-US" sz="2800" dirty="0" smtClean="0">
                <a:solidFill>
                  <a:srgbClr val="000000"/>
                </a:solidFill>
              </a:rPr>
              <a:t>&gt;7</a:t>
            </a:r>
            <a:endParaRPr lang="en-US" sz="2800" dirty="0">
              <a:solidFill>
                <a:srgbClr val="000000"/>
              </a:solidFill>
            </a:endParaRPr>
          </a:p>
        </p:txBody>
      </p:sp>
      <p:sp>
        <p:nvSpPr>
          <p:cNvPr id="15" name="TextBox 14"/>
          <p:cNvSpPr txBox="1"/>
          <p:nvPr/>
        </p:nvSpPr>
        <p:spPr>
          <a:xfrm>
            <a:off x="1036317" y="2446203"/>
            <a:ext cx="754383" cy="523220"/>
          </a:xfrm>
          <a:prstGeom prst="rect">
            <a:avLst/>
          </a:prstGeom>
          <a:noFill/>
        </p:spPr>
        <p:txBody>
          <a:bodyPr wrap="square" rtlCol="0">
            <a:spAutoFit/>
          </a:bodyPr>
          <a:lstStyle/>
          <a:p>
            <a:pPr algn="ctr"/>
            <a:r>
              <a:rPr lang="en-US" sz="2800" dirty="0" smtClean="0">
                <a:solidFill>
                  <a:srgbClr val="000000"/>
                </a:solidFill>
              </a:rPr>
              <a:t>0-1</a:t>
            </a:r>
            <a:endParaRPr lang="en-US" sz="2800" dirty="0">
              <a:solidFill>
                <a:srgbClr val="000000"/>
              </a:solidFill>
            </a:endParaRPr>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solidFill>
                  <a:srgbClr val="000000"/>
                </a:solidFill>
              </a:rPr>
              <a:t>Combined Score</a:t>
            </a:r>
            <a:endParaRPr lang="en-US" sz="2800" dirty="0">
              <a:solidFill>
                <a:srgbClr val="000000"/>
              </a:solidFill>
            </a:endParaRPr>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346337"/>
            <a:ext cx="4627686" cy="584775"/>
          </a:xfrm>
          <a:prstGeom prst="rect">
            <a:avLst/>
          </a:prstGeom>
        </p:spPr>
        <p:txBody>
          <a:bodyPr wrap="square">
            <a:spAutoFit/>
          </a:bodyPr>
          <a:lstStyle/>
          <a:p>
            <a:r>
              <a:rPr lang="x-none" sz="3200" b="1" dirty="0">
                <a:solidFill>
                  <a:schemeClr val="bg1"/>
                </a:solidFill>
              </a:rPr>
              <a:t>اپنے اندر پاک تبدیلیاں پیدا </a:t>
            </a:r>
            <a:r>
              <a:rPr lang="x-none" sz="3200" b="1" dirty="0" smtClean="0">
                <a:solidFill>
                  <a:schemeClr val="bg1"/>
                </a:solidFill>
              </a:rPr>
              <a:t>کریں</a:t>
            </a:r>
            <a:endParaRPr lang="en-US" sz="3200" b="1" dirty="0">
              <a:solidFill>
                <a:schemeClr val="bg1"/>
              </a:solidFill>
            </a:endParaRPr>
          </a:p>
        </p:txBody>
      </p:sp>
      <p:sp>
        <p:nvSpPr>
          <p:cNvPr id="12" name="Title 1"/>
          <p:cNvSpPr txBox="1">
            <a:spLocks/>
          </p:cNvSpPr>
          <p:nvPr/>
        </p:nvSpPr>
        <p:spPr>
          <a:xfrm>
            <a:off x="3193396" y="459189"/>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
        <p:nvSpPr>
          <p:cNvPr id="3" name="Slide Number Placeholder 2"/>
          <p:cNvSpPr>
            <a:spLocks noGrp="1"/>
          </p:cNvSpPr>
          <p:nvPr>
            <p:ph type="sldNum" sz="quarter" idx="12"/>
          </p:nvPr>
        </p:nvSpPr>
        <p:spPr/>
        <p:txBody>
          <a:bodyPr/>
          <a:lstStyle/>
          <a:p>
            <a:fld id="{D64212AE-C6D7-4DAE-B05A-60F3647E62E0}" type="slidenum">
              <a:rPr lang="en-US" smtClean="0"/>
              <a:t>22</a:t>
            </a:fld>
            <a:endParaRPr lang="en-US"/>
          </a:p>
        </p:txBody>
      </p:sp>
    </p:spTree>
    <p:extLst>
      <p:ext uri="{BB962C8B-B14F-4D97-AF65-F5344CB8AC3E}">
        <p14:creationId xmlns:p14="http://schemas.microsoft.com/office/powerpoint/2010/main" val="37414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 name="Screen Shot 2015-12-23 at 2.19.26 PM.png"/>
          <p:cNvPicPr>
            <a:picLocks noChangeAspect="1"/>
          </p:cNvPicPr>
          <p:nvPr/>
        </p:nvPicPr>
        <p:blipFill>
          <a:blip r:embed="rId2">
            <a:extLst/>
          </a:blip>
          <a:stretch>
            <a:fillRect/>
          </a:stretch>
        </p:blipFill>
        <p:spPr>
          <a:xfrm>
            <a:off x="2095267" y="1351898"/>
            <a:ext cx="4968707" cy="3822082"/>
          </a:xfrm>
          <a:prstGeom prst="rect">
            <a:avLst/>
          </a:prstGeom>
          <a:ln w="12700">
            <a:miter lim="400000"/>
          </a:ln>
        </p:spPr>
      </p:pic>
      <p:sp>
        <p:nvSpPr>
          <p:cNvPr id="3" name="Title 2"/>
          <p:cNvSpPr>
            <a:spLocks noGrp="1"/>
          </p:cNvSpPr>
          <p:nvPr>
            <p:ph type="title"/>
          </p:nvPr>
        </p:nvSpPr>
        <p:spPr>
          <a:xfrm>
            <a:off x="190501" y="5173980"/>
            <a:ext cx="8778240" cy="1102638"/>
          </a:xfrm>
        </p:spPr>
        <p:txBody>
          <a:bodyPr>
            <a:normAutofit/>
          </a:bodyPr>
          <a:lstStyle/>
          <a:p>
            <a:r>
              <a:rPr lang="en-US" sz="3200" b="1" dirty="0" smtClean="0"/>
              <a:t>Health Topic: Manage Your </a:t>
            </a:r>
            <a:r>
              <a:rPr lang="en-US" sz="3200" b="1" dirty="0"/>
              <a:t>B</a:t>
            </a:r>
            <a:r>
              <a:rPr lang="en-US" sz="3200" b="1" dirty="0" smtClean="0"/>
              <a:t>lood </a:t>
            </a:r>
            <a:r>
              <a:rPr lang="en-US" sz="3200" b="1" dirty="0"/>
              <a:t>P</a:t>
            </a:r>
            <a:r>
              <a:rPr lang="en-US" sz="3200" b="1" dirty="0" smtClean="0"/>
              <a:t>ressure</a:t>
            </a:r>
            <a:endParaRPr lang="en-US" sz="3200" b="1" dirty="0"/>
          </a:p>
        </p:txBody>
      </p:sp>
      <p:sp>
        <p:nvSpPr>
          <p:cNvPr id="2" name="Slide Number Placeholder 1"/>
          <p:cNvSpPr>
            <a:spLocks noGrp="1"/>
          </p:cNvSpPr>
          <p:nvPr>
            <p:ph type="sldNum" sz="quarter" idx="2"/>
          </p:nvPr>
        </p:nvSpPr>
        <p:spPr/>
        <p:txBody>
          <a:bodyPr/>
          <a:lstStyle/>
          <a:p>
            <a:fld id="{86CB4B4D-7CA3-9044-876B-883B54F8677D}" type="slidenum">
              <a:rPr lang="uk-UA" smtClean="0"/>
              <a:pPr/>
              <a:t>23</a:t>
            </a:fld>
            <a:endParaRPr lang="uk-UA"/>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3368040" y="365760"/>
            <a:ext cx="5684878" cy="660678"/>
          </a:xfrm>
          <a:prstGeom prst="rect">
            <a:avLst/>
          </a:prstGeom>
        </p:spPr>
        <p:txBody>
          <a:bodyPr>
            <a:normAutofit/>
          </a:bodyPr>
          <a:lstStyle>
            <a:lvl1pPr>
              <a:defRPr sz="3800"/>
            </a:lvl1pPr>
          </a:lstStyle>
          <a:p>
            <a:r>
              <a:rPr sz="2800" b="1" dirty="0">
                <a:solidFill>
                  <a:srgbClr val="FFFFFF"/>
                </a:solidFill>
              </a:rPr>
              <a:t>what is high Blood </a:t>
            </a:r>
            <a:r>
              <a:rPr sz="2800" b="1" dirty="0" smtClean="0">
                <a:solidFill>
                  <a:srgbClr val="FFFFFF"/>
                </a:solidFill>
              </a:rPr>
              <a:t>Pressure</a:t>
            </a:r>
            <a:r>
              <a:rPr lang="en-US" sz="2800" b="1" dirty="0" smtClean="0">
                <a:solidFill>
                  <a:srgbClr val="FFFFFF"/>
                </a:solidFill>
              </a:rPr>
              <a:t>?</a:t>
            </a:r>
            <a:r>
              <a:rPr sz="2800" b="1" dirty="0" smtClean="0">
                <a:solidFill>
                  <a:srgbClr val="FFFFFF"/>
                </a:solidFill>
              </a:rPr>
              <a:t> </a:t>
            </a:r>
            <a:endParaRPr sz="2800" b="1" dirty="0">
              <a:solidFill>
                <a:srgbClr val="FFFFFF"/>
              </a:solidFill>
            </a:endParaRPr>
          </a:p>
        </p:txBody>
      </p:sp>
      <p:sp>
        <p:nvSpPr>
          <p:cNvPr id="209" name="Shape 209"/>
          <p:cNvSpPr>
            <a:spLocks noGrp="1"/>
          </p:cNvSpPr>
          <p:nvPr>
            <p:ph type="body" idx="1"/>
          </p:nvPr>
        </p:nvSpPr>
        <p:spPr>
          <a:xfrm>
            <a:off x="320040" y="1569007"/>
            <a:ext cx="8732878" cy="4018359"/>
          </a:xfrm>
          <a:prstGeom prst="rect">
            <a:avLst/>
          </a:prstGeom>
        </p:spPr>
        <p:txBody>
          <a:bodyPr>
            <a:noAutofit/>
          </a:bodyPr>
          <a:lstStyle/>
          <a:p>
            <a:pPr marL="275024" indent="-275024" defTabSz="361460">
              <a:spcBef>
                <a:spcPts val="600"/>
              </a:spcBef>
              <a:buBlip>
                <a:blip r:embed="rId2"/>
              </a:buBlip>
              <a:defRPr sz="2024">
                <a:solidFill>
                  <a:srgbClr val="000000"/>
                </a:solidFill>
                <a:latin typeface="Times New Roman"/>
                <a:ea typeface="Times New Roman"/>
                <a:cs typeface="Times New Roman"/>
                <a:sym typeface="Times New Roman"/>
              </a:defRPr>
            </a:pPr>
            <a:r>
              <a:rPr sz="2000" b="1" dirty="0"/>
              <a:t>High Blood Pressure</a:t>
            </a:r>
            <a:r>
              <a:rPr sz="2000" dirty="0"/>
              <a:t> - In general BP for adults should be less than 140/90. Treatment for blood pressure generally would be recommended if your pressure consistently stays above 140/90. Your doctor can give you the newest treatment guidelines and it is different for each </a:t>
            </a:r>
            <a:r>
              <a:rPr sz="2000" dirty="0" smtClean="0"/>
              <a:t>patient</a:t>
            </a:r>
            <a:r>
              <a:rPr lang="en-US" sz="2000" dirty="0" smtClean="0"/>
              <a:t>. </a:t>
            </a:r>
            <a:r>
              <a:rPr sz="2000" dirty="0" smtClean="0"/>
              <a:t>High </a:t>
            </a:r>
            <a:r>
              <a:rPr sz="2000" dirty="0"/>
              <a:t>blood pressure is called the </a:t>
            </a:r>
            <a:r>
              <a:rPr sz="2000" b="1" dirty="0"/>
              <a:t>"silent killer" </a:t>
            </a:r>
            <a:r>
              <a:rPr sz="2000" dirty="0"/>
              <a:t>because it often has no warning signs or symptoms and therefore many people are aware of being hypertensive. About 1 of 3 U.S. </a:t>
            </a:r>
            <a:r>
              <a:rPr sz="2000" dirty="0" smtClean="0"/>
              <a:t>adults</a:t>
            </a:r>
            <a:r>
              <a:rPr lang="en-US" sz="2000" dirty="0" smtClean="0"/>
              <a:t> </a:t>
            </a:r>
            <a:r>
              <a:rPr sz="2000" dirty="0" smtClean="0"/>
              <a:t>(70 </a:t>
            </a:r>
            <a:r>
              <a:rPr sz="2000" dirty="0"/>
              <a:t>million) have high blood pressure and only 52% their high blood pressure under control</a:t>
            </a:r>
          </a:p>
          <a:p>
            <a:pPr marL="180730" indent="-180730" defTabSz="361460">
              <a:spcBef>
                <a:spcPts val="600"/>
              </a:spcBef>
              <a:buBlip>
                <a:blip r:embed="rId2"/>
              </a:buBlip>
              <a:defRPr sz="2024">
                <a:solidFill>
                  <a:srgbClr val="000000"/>
                </a:solidFill>
                <a:latin typeface="Times New Roman"/>
                <a:ea typeface="Times New Roman"/>
                <a:cs typeface="Times New Roman"/>
                <a:sym typeface="Times New Roman"/>
              </a:defRPr>
            </a:pPr>
            <a:r>
              <a:rPr sz="2000" b="1" dirty="0"/>
              <a:t>Risk Factors for High Blood Pressure</a:t>
            </a:r>
            <a:r>
              <a:rPr sz="2000" dirty="0"/>
              <a:t/>
            </a:r>
            <a:br>
              <a:rPr sz="2000" dirty="0"/>
            </a:br>
            <a:r>
              <a:rPr sz="2000" b="1" dirty="0"/>
              <a:t>A diet </a:t>
            </a:r>
            <a:r>
              <a:rPr sz="2000" dirty="0"/>
              <a:t>that is too high in sodium and too low in potassium puts you at </a:t>
            </a:r>
            <a:r>
              <a:rPr lang="en-US" sz="2000" dirty="0" smtClean="0"/>
              <a:t>risk of high blood pressure. </a:t>
            </a:r>
            <a:r>
              <a:rPr sz="2000" dirty="0" smtClean="0"/>
              <a:t>Potassium </a:t>
            </a:r>
            <a:r>
              <a:rPr sz="2000" dirty="0"/>
              <a:t>is found in bananas, potatoes, beans, and </a:t>
            </a:r>
            <a:r>
              <a:rPr sz="2000" dirty="0" smtClean="0"/>
              <a:t>yogurt</a:t>
            </a:r>
            <a:r>
              <a:rPr lang="en-US" sz="2000" dirty="0" smtClean="0"/>
              <a:t>.</a:t>
            </a:r>
            <a:r>
              <a:rPr sz="2000" dirty="0"/>
              <a:t/>
            </a:r>
            <a:br>
              <a:rPr sz="2000" dirty="0"/>
            </a:br>
            <a:r>
              <a:rPr sz="2000" b="1" dirty="0"/>
              <a:t>Physical </a:t>
            </a:r>
            <a:r>
              <a:rPr sz="2000" b="1" dirty="0" smtClean="0"/>
              <a:t>Inactivity</a:t>
            </a:r>
            <a:r>
              <a:rPr lang="en-US" sz="2000" b="1" dirty="0" smtClean="0"/>
              <a:t>			</a:t>
            </a:r>
            <a:r>
              <a:rPr sz="2000" b="1" dirty="0" smtClean="0"/>
              <a:t>Obesity</a:t>
            </a:r>
            <a:r>
              <a:rPr sz="2000" dirty="0"/>
              <a:t/>
            </a:r>
            <a:br>
              <a:rPr sz="2000" dirty="0"/>
            </a:br>
            <a:r>
              <a:rPr sz="2000" b="1" dirty="0"/>
              <a:t>Too Much </a:t>
            </a:r>
            <a:r>
              <a:rPr sz="2000" b="1" dirty="0" smtClean="0"/>
              <a:t>Alcohol</a:t>
            </a:r>
            <a:r>
              <a:rPr lang="en-US" sz="2000" b="1" dirty="0" smtClean="0"/>
              <a:t>			</a:t>
            </a:r>
            <a:r>
              <a:rPr sz="2000" b="1" dirty="0" smtClean="0"/>
              <a:t>Tobacco </a:t>
            </a:r>
            <a:r>
              <a:rPr sz="2000" b="1" dirty="0"/>
              <a:t>Use</a:t>
            </a:r>
            <a:br>
              <a:rPr sz="2000" b="1" dirty="0"/>
            </a:br>
            <a:r>
              <a:rPr sz="2000" b="1" dirty="0"/>
              <a:t>Increasing </a:t>
            </a:r>
            <a:r>
              <a:rPr sz="2000" b="1" dirty="0" smtClean="0"/>
              <a:t>Age</a:t>
            </a:r>
            <a:r>
              <a:rPr lang="en-US" sz="2000" b="1" dirty="0" smtClean="0"/>
              <a:t>				</a:t>
            </a:r>
            <a:r>
              <a:rPr sz="2000" b="1" dirty="0" smtClean="0"/>
              <a:t>African </a:t>
            </a:r>
            <a:r>
              <a:rPr sz="2000" b="1" dirty="0"/>
              <a:t>American Race</a:t>
            </a:r>
            <a:br>
              <a:rPr sz="2000" b="1" dirty="0"/>
            </a:br>
            <a:r>
              <a:rPr sz="2000" b="1" dirty="0"/>
              <a:t>Certain Diseases</a:t>
            </a:r>
          </a:p>
        </p:txBody>
      </p:sp>
      <p:sp>
        <p:nvSpPr>
          <p:cNvPr id="2" name="Slide Number Placeholder 1"/>
          <p:cNvSpPr>
            <a:spLocks noGrp="1"/>
          </p:cNvSpPr>
          <p:nvPr>
            <p:ph type="sldNum" sz="quarter" idx="2"/>
          </p:nvPr>
        </p:nvSpPr>
        <p:spPr/>
        <p:txBody>
          <a:bodyPr/>
          <a:lstStyle/>
          <a:p>
            <a:fld id="{86CB4B4D-7CA3-9044-876B-883B54F8677D}" type="slidenum">
              <a:rPr lang="uk-UA" smtClean="0"/>
              <a:pPr/>
              <a:t>24</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3381728" y="276611"/>
            <a:ext cx="5509646" cy="884597"/>
          </a:xfrm>
          <a:prstGeom prst="rect">
            <a:avLst/>
          </a:prstGeom>
        </p:spPr>
        <p:txBody>
          <a:bodyPr>
            <a:normAutofit/>
          </a:bodyPr>
          <a:lstStyle>
            <a:lvl1pPr>
              <a:defRPr sz="3800"/>
            </a:lvl1pPr>
          </a:lstStyle>
          <a:p>
            <a:r>
              <a:rPr sz="2800" b="1" dirty="0">
                <a:solidFill>
                  <a:srgbClr val="FFFFFF"/>
                </a:solidFill>
              </a:rPr>
              <a:t>Effects of high Blood Pressure </a:t>
            </a:r>
          </a:p>
        </p:txBody>
      </p:sp>
      <p:sp>
        <p:nvSpPr>
          <p:cNvPr id="212" name="Shape 212"/>
          <p:cNvSpPr>
            <a:spLocks noGrp="1"/>
          </p:cNvSpPr>
          <p:nvPr>
            <p:ph type="body" sz="half" idx="1"/>
          </p:nvPr>
        </p:nvSpPr>
        <p:spPr>
          <a:xfrm>
            <a:off x="139486" y="1562715"/>
            <a:ext cx="4494508" cy="4041800"/>
          </a:xfrm>
          <a:prstGeom prst="rect">
            <a:avLst/>
          </a:prstGeom>
        </p:spPr>
        <p:txBody>
          <a:bodyPr>
            <a:noAutofit/>
          </a:bodyPr>
          <a:lstStyle/>
          <a:p>
            <a:pPr defTabSz="311814">
              <a:spcBef>
                <a:spcPts val="600"/>
              </a:spcBef>
              <a:buFont typeface="Wingdings" panose="05000000000000000000" pitchFamily="2" charset="2"/>
              <a:buChar char="q"/>
              <a:defRPr sz="2037" i="0">
                <a:solidFill>
                  <a:srgbClr val="000000"/>
                </a:solidFill>
                <a:latin typeface="Helvetica"/>
                <a:ea typeface="Helvetica"/>
                <a:cs typeface="Helvetica"/>
                <a:sym typeface="Helvetica"/>
              </a:defRPr>
            </a:pPr>
            <a:r>
              <a:rPr sz="2000" dirty="0"/>
              <a:t>High blood pressure can harden your arteries, which decreases the flow of blood and oxygen to your heart and lead to, Angina, Heart Attack and Heart </a:t>
            </a:r>
            <a:r>
              <a:rPr sz="2000" dirty="0" smtClean="0"/>
              <a:t>Failure</a:t>
            </a:r>
            <a:endParaRPr lang="en-US" sz="2000" dirty="0" smtClean="0"/>
          </a:p>
          <a:p>
            <a:pPr defTabSz="311814">
              <a:spcBef>
                <a:spcPts val="600"/>
              </a:spcBef>
              <a:buFont typeface="Wingdings" panose="05000000000000000000" pitchFamily="2" charset="2"/>
              <a:buChar char="q"/>
              <a:defRPr sz="2037" i="0">
                <a:solidFill>
                  <a:srgbClr val="000000"/>
                </a:solidFill>
                <a:latin typeface="Helvetica"/>
                <a:ea typeface="Helvetica"/>
                <a:cs typeface="Helvetica"/>
                <a:sym typeface="Helvetica"/>
              </a:defRPr>
            </a:pPr>
            <a:r>
              <a:rPr sz="2000" dirty="0" smtClean="0"/>
              <a:t>High </a:t>
            </a:r>
            <a:r>
              <a:rPr sz="2000" dirty="0"/>
              <a:t>blood pressure can rupture or block arteries that supply blood and oxygen to the brain, causing a stroke. This can lead to serious disability or </a:t>
            </a:r>
            <a:r>
              <a:rPr sz="2000" dirty="0" smtClean="0"/>
              <a:t>death</a:t>
            </a:r>
            <a:endParaRPr lang="en-US" sz="2000" dirty="0" smtClean="0"/>
          </a:p>
          <a:p>
            <a:pPr defTabSz="311814">
              <a:spcBef>
                <a:spcPts val="600"/>
              </a:spcBef>
              <a:buFont typeface="Wingdings" panose="05000000000000000000" pitchFamily="2" charset="2"/>
              <a:buChar char="q"/>
              <a:defRPr sz="2037" i="0">
                <a:solidFill>
                  <a:srgbClr val="000000"/>
                </a:solidFill>
                <a:latin typeface="Helvetica"/>
                <a:ea typeface="Helvetica"/>
                <a:cs typeface="Helvetica"/>
                <a:sym typeface="Helvetica"/>
              </a:defRPr>
            </a:pPr>
            <a:r>
              <a:rPr sz="2000" dirty="0" smtClean="0"/>
              <a:t>Adults </a:t>
            </a:r>
            <a:r>
              <a:rPr sz="2000" dirty="0"/>
              <a:t>with diabetes, high blood pressure, or both have a higher risk of developing chronic kidney </a:t>
            </a:r>
            <a:r>
              <a:rPr sz="2000" dirty="0" smtClean="0"/>
              <a:t>disease</a:t>
            </a:r>
            <a:endParaRPr lang="en-US" sz="2000" dirty="0" smtClean="0"/>
          </a:p>
          <a:p>
            <a:pPr defTabSz="311814">
              <a:spcBef>
                <a:spcPts val="600"/>
              </a:spcBef>
              <a:buFont typeface="Wingdings" panose="05000000000000000000" pitchFamily="2" charset="2"/>
              <a:buChar char="q"/>
              <a:defRPr sz="2037" i="0">
                <a:solidFill>
                  <a:srgbClr val="000000"/>
                </a:solidFill>
                <a:latin typeface="Helvetica"/>
                <a:ea typeface="Helvetica"/>
                <a:cs typeface="Helvetica"/>
                <a:sym typeface="Helvetica"/>
              </a:defRPr>
            </a:pPr>
            <a:r>
              <a:rPr sz="2000" dirty="0" smtClean="0"/>
              <a:t>Uncontrolled </a:t>
            </a:r>
            <a:r>
              <a:rPr sz="2000" dirty="0"/>
              <a:t>BP can also cause serious damage to vision</a:t>
            </a:r>
          </a:p>
        </p:txBody>
      </p:sp>
      <p:pic>
        <p:nvPicPr>
          <p:cNvPr id="213" name="Screen Shot 2015-12-23 at 2.10.43 PM.png"/>
          <p:cNvPicPr>
            <a:picLocks noChangeAspect="1"/>
          </p:cNvPicPr>
          <p:nvPr/>
        </p:nvPicPr>
        <p:blipFill>
          <a:blip r:embed="rId2">
            <a:extLst/>
          </a:blip>
          <a:stretch>
            <a:fillRect/>
          </a:stretch>
        </p:blipFill>
        <p:spPr>
          <a:xfrm>
            <a:off x="12775731" y="-522038"/>
            <a:ext cx="6929438" cy="3366493"/>
          </a:xfrm>
          <a:prstGeom prst="rect">
            <a:avLst/>
          </a:prstGeom>
          <a:ln w="12700">
            <a:miter lim="400000"/>
          </a:ln>
        </p:spPr>
      </p:pic>
      <p:pic>
        <p:nvPicPr>
          <p:cNvPr id="214" name="Screen Shot 2015-12-23 at 2.12.19 PM.png"/>
          <p:cNvPicPr>
            <a:picLocks noChangeAspect="1"/>
          </p:cNvPicPr>
          <p:nvPr/>
        </p:nvPicPr>
        <p:blipFill>
          <a:blip r:embed="rId3">
            <a:extLst/>
          </a:blip>
          <a:stretch>
            <a:fillRect/>
          </a:stretch>
        </p:blipFill>
        <p:spPr>
          <a:xfrm>
            <a:off x="12022708" y="-47648"/>
            <a:ext cx="5661423" cy="3714751"/>
          </a:xfrm>
          <a:prstGeom prst="rect">
            <a:avLst/>
          </a:prstGeom>
          <a:ln w="12700">
            <a:miter lim="400000"/>
          </a:ln>
        </p:spPr>
      </p:pic>
      <p:pic>
        <p:nvPicPr>
          <p:cNvPr id="215" name="Screen Shot 2015-12-23 at 2.17.49 PM.png"/>
          <p:cNvPicPr>
            <a:picLocks noChangeAspect="1"/>
          </p:cNvPicPr>
          <p:nvPr/>
        </p:nvPicPr>
        <p:blipFill>
          <a:blip r:embed="rId4">
            <a:extLst/>
          </a:blip>
          <a:stretch>
            <a:fillRect/>
          </a:stretch>
        </p:blipFill>
        <p:spPr>
          <a:xfrm>
            <a:off x="4786674" y="1161208"/>
            <a:ext cx="4104700" cy="4735161"/>
          </a:xfrm>
          <a:prstGeom prst="rect">
            <a:avLst/>
          </a:prstGeom>
          <a:ln w="12700">
            <a:miter lim="400000"/>
          </a:ln>
        </p:spPr>
      </p:pic>
      <p:sp>
        <p:nvSpPr>
          <p:cNvPr id="2" name="Slide Number Placeholder 1"/>
          <p:cNvSpPr>
            <a:spLocks noGrp="1"/>
          </p:cNvSpPr>
          <p:nvPr>
            <p:ph type="sldNum" sz="quarter" idx="2"/>
          </p:nvPr>
        </p:nvSpPr>
        <p:spPr/>
        <p:txBody>
          <a:bodyPr/>
          <a:lstStyle/>
          <a:p>
            <a:fld id="{86CB4B4D-7CA3-9044-876B-883B54F8677D}" type="slidenum">
              <a:rPr lang="uk-UA" smtClean="0"/>
              <a:pPr/>
              <a:t>25</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p:cNvSpPr>
          <p:nvPr>
            <p:ph type="body" sz="half" idx="1"/>
          </p:nvPr>
        </p:nvSpPr>
        <p:spPr>
          <a:xfrm>
            <a:off x="937260" y="1392491"/>
            <a:ext cx="7877975" cy="1483666"/>
          </a:xfrm>
          <a:prstGeom prst="rect">
            <a:avLst/>
          </a:prstGeom>
        </p:spPr>
        <p:txBody>
          <a:bodyPr>
            <a:noAutofit/>
          </a:bodyPr>
          <a:lstStyle/>
          <a:p>
            <a:pPr marL="0" indent="0" algn="ctr">
              <a:buNone/>
              <a:defRPr sz="2300"/>
            </a:pPr>
            <a:r>
              <a:rPr sz="2000" dirty="0" smtClean="0">
                <a:solidFill>
                  <a:srgbClr val="000000"/>
                </a:solidFill>
                <a:hlinkClick r:id="rId2"/>
              </a:rPr>
              <a:t>Eat </a:t>
            </a:r>
            <a:r>
              <a:rPr sz="2000" dirty="0">
                <a:solidFill>
                  <a:srgbClr val="000000"/>
                </a:solidFill>
                <a:hlinkClick r:id="rId2"/>
              </a:rPr>
              <a:t>a better diet</a:t>
            </a:r>
            <a:r>
              <a:rPr sz="2000" dirty="0">
                <a:solidFill>
                  <a:srgbClr val="000000"/>
                </a:solidFill>
              </a:rPr>
              <a:t>, which may include </a:t>
            </a:r>
            <a:r>
              <a:rPr sz="2000" dirty="0">
                <a:solidFill>
                  <a:srgbClr val="000000"/>
                </a:solidFill>
                <a:hlinkClick r:id="rId3"/>
              </a:rPr>
              <a:t>reducing salt</a:t>
            </a:r>
            <a:r>
              <a:rPr sz="2000" dirty="0">
                <a:solidFill>
                  <a:srgbClr val="000000"/>
                </a:solidFill>
              </a:rPr>
              <a:t/>
            </a:r>
            <a:br>
              <a:rPr sz="2000" dirty="0">
                <a:solidFill>
                  <a:srgbClr val="000000"/>
                </a:solidFill>
              </a:rPr>
            </a:br>
            <a:r>
              <a:rPr sz="2000" dirty="0">
                <a:solidFill>
                  <a:srgbClr val="000000"/>
                </a:solidFill>
              </a:rPr>
              <a:t>Regular physical activity</a:t>
            </a:r>
            <a:br>
              <a:rPr sz="2000" dirty="0">
                <a:solidFill>
                  <a:srgbClr val="000000"/>
                </a:solidFill>
              </a:rPr>
            </a:br>
            <a:r>
              <a:rPr sz="2000" dirty="0">
                <a:solidFill>
                  <a:srgbClr val="000000"/>
                </a:solidFill>
                <a:hlinkClick r:id="rId4"/>
              </a:rPr>
              <a:t>Maintain a healthy weight</a:t>
            </a:r>
            <a:r>
              <a:rPr sz="2000" dirty="0">
                <a:solidFill>
                  <a:srgbClr val="000000"/>
                </a:solidFill>
              </a:rPr>
              <a:t/>
            </a:r>
            <a:br>
              <a:rPr sz="2000" dirty="0">
                <a:solidFill>
                  <a:srgbClr val="000000"/>
                </a:solidFill>
              </a:rPr>
            </a:br>
            <a:r>
              <a:rPr sz="2000" dirty="0">
                <a:solidFill>
                  <a:srgbClr val="000000"/>
                </a:solidFill>
                <a:hlinkClick r:id="rId5"/>
              </a:rPr>
              <a:t>Manage stress</a:t>
            </a:r>
            <a:r>
              <a:rPr sz="2000" dirty="0">
                <a:solidFill>
                  <a:srgbClr val="000000"/>
                </a:solidFill>
              </a:rPr>
              <a:t/>
            </a:r>
            <a:br>
              <a:rPr sz="2000" dirty="0">
                <a:solidFill>
                  <a:srgbClr val="000000"/>
                </a:solidFill>
              </a:rPr>
            </a:br>
            <a:r>
              <a:rPr sz="2000" dirty="0">
                <a:solidFill>
                  <a:srgbClr val="000000"/>
                </a:solidFill>
              </a:rPr>
              <a:t>Avoid tobacco</a:t>
            </a:r>
            <a:br>
              <a:rPr sz="2000" dirty="0">
                <a:solidFill>
                  <a:srgbClr val="000000"/>
                </a:solidFill>
              </a:rPr>
            </a:br>
            <a:r>
              <a:rPr sz="2000" dirty="0">
                <a:solidFill>
                  <a:srgbClr val="000000"/>
                </a:solidFill>
                <a:hlinkClick r:id="rId6"/>
              </a:rPr>
              <a:t>Comply with medication prescriptions</a:t>
            </a:r>
            <a:r>
              <a:rPr sz="2000" dirty="0">
                <a:solidFill>
                  <a:srgbClr val="000000"/>
                </a:solidFill>
              </a:rPr>
              <a:t/>
            </a:r>
            <a:br>
              <a:rPr sz="2000" dirty="0">
                <a:solidFill>
                  <a:srgbClr val="000000"/>
                </a:solidFill>
              </a:rPr>
            </a:br>
            <a:r>
              <a:rPr sz="2000" dirty="0">
                <a:solidFill>
                  <a:srgbClr val="000000"/>
                </a:solidFill>
              </a:rPr>
              <a:t>No Alcohol</a:t>
            </a:r>
          </a:p>
        </p:txBody>
      </p:sp>
      <p:pic>
        <p:nvPicPr>
          <p:cNvPr id="218" name="Screen Shot 2015-12-23 at 2.10.43 PM.png"/>
          <p:cNvPicPr>
            <a:picLocks noChangeAspect="1"/>
          </p:cNvPicPr>
          <p:nvPr/>
        </p:nvPicPr>
        <p:blipFill>
          <a:blip r:embed="rId7">
            <a:extLst/>
          </a:blip>
          <a:stretch>
            <a:fillRect/>
          </a:stretch>
        </p:blipFill>
        <p:spPr>
          <a:xfrm>
            <a:off x="1521346" y="3180397"/>
            <a:ext cx="6273914" cy="3048023"/>
          </a:xfrm>
          <a:prstGeom prst="rect">
            <a:avLst/>
          </a:prstGeom>
          <a:ln w="12700">
            <a:miter lim="400000"/>
          </a:ln>
        </p:spPr>
      </p:pic>
      <p:sp>
        <p:nvSpPr>
          <p:cNvPr id="2" name="Rectangle 1"/>
          <p:cNvSpPr/>
          <p:nvPr/>
        </p:nvSpPr>
        <p:spPr>
          <a:xfrm>
            <a:off x="3375660" y="492175"/>
            <a:ext cx="5715000" cy="369332"/>
          </a:xfrm>
          <a:prstGeom prst="rect">
            <a:avLst/>
          </a:prstGeom>
        </p:spPr>
        <p:txBody>
          <a:bodyPr wrap="square">
            <a:spAutoFit/>
          </a:bodyPr>
          <a:lstStyle/>
          <a:p>
            <a:r>
              <a:rPr lang="en-US" b="1" dirty="0">
                <a:solidFill>
                  <a:srgbClr val="FFFFFF"/>
                </a:solidFill>
              </a:rPr>
              <a:t>How can I prevent and Treat High Blood </a:t>
            </a:r>
            <a:r>
              <a:rPr lang="en-US" b="1" dirty="0" smtClean="0">
                <a:solidFill>
                  <a:srgbClr val="FFFFFF"/>
                </a:solidFill>
              </a:rPr>
              <a:t>Pressure?</a:t>
            </a:r>
            <a:endParaRPr lang="en-US" b="1" dirty="0">
              <a:solidFill>
                <a:srgbClr val="FFFFFF"/>
              </a:solidFill>
            </a:endParaRPr>
          </a:p>
        </p:txBody>
      </p:sp>
      <p:sp>
        <p:nvSpPr>
          <p:cNvPr id="3" name="Slide Number Placeholder 2"/>
          <p:cNvSpPr>
            <a:spLocks noGrp="1"/>
          </p:cNvSpPr>
          <p:nvPr>
            <p:ph type="sldNum" sz="quarter" idx="2"/>
          </p:nvPr>
        </p:nvSpPr>
        <p:spPr/>
        <p:txBody>
          <a:bodyPr/>
          <a:lstStyle/>
          <a:p>
            <a:fld id="{86CB4B4D-7CA3-9044-876B-883B54F8677D}" type="slidenum">
              <a:rPr lang="uk-UA" smtClean="0"/>
              <a:pPr/>
              <a:t>26</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500">
        <p14:warp dir="in"/>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27</a:t>
            </a:fld>
            <a:endParaRPr lang="en-US"/>
          </a:p>
        </p:txBody>
      </p:sp>
      <p:sp>
        <p:nvSpPr>
          <p:cNvPr id="5" name="Content Placeholder 2"/>
          <p:cNvSpPr txBox="1">
            <a:spLocks/>
          </p:cNvSpPr>
          <p:nvPr/>
        </p:nvSpPr>
        <p:spPr>
          <a:xfrm>
            <a:off x="644904" y="1512315"/>
            <a:ext cx="78867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smtClean="0">
                <a:solidFill>
                  <a:srgbClr val="000000"/>
                </a:solidFill>
              </a:rPr>
              <a:t>Four Priorities for 2017</a:t>
            </a:r>
            <a:endParaRPr lang="en-US" dirty="0" smtClean="0">
              <a:solidFill>
                <a:srgbClr val="000000"/>
              </a:solidFill>
            </a:endParaRPr>
          </a:p>
          <a:p>
            <a:pPr marL="514350" indent="-514350">
              <a:buFont typeface="+mj-lt"/>
              <a:buAutoNum type="arabicPeriod"/>
            </a:pPr>
            <a:r>
              <a:rPr lang="en-US" b="1" dirty="0" smtClean="0">
                <a:solidFill>
                  <a:srgbClr val="000000"/>
                </a:solidFill>
              </a:rPr>
              <a:t>At least 50% of Tajnid to attend monthly meetings where we </a:t>
            </a:r>
            <a:r>
              <a:rPr lang="en-US" b="1" smtClean="0">
                <a:solidFill>
                  <a:srgbClr val="000000"/>
                </a:solidFill>
              </a:rPr>
              <a:t>discuss </a:t>
            </a:r>
            <a:r>
              <a:rPr lang="en-US" b="1" smtClean="0">
                <a:solidFill>
                  <a:srgbClr val="000000"/>
                </a:solidFill>
              </a:rPr>
              <a:t>Huzoor’s vision</a:t>
            </a:r>
            <a:r>
              <a:rPr lang="en-US" b="1" dirty="0" smtClean="0">
                <a:solidFill>
                  <a:srgbClr val="000000"/>
                </a:solidFill>
              </a:rPr>
              <a:t>: “Save yourself and your families from a fire” in interactive discussions.</a:t>
            </a:r>
          </a:p>
          <a:p>
            <a:pPr marL="514350" indent="-514350">
              <a:buFont typeface="+mj-lt"/>
              <a:buAutoNum type="arabicPeriod"/>
            </a:pPr>
            <a:r>
              <a:rPr lang="en-US" b="1" dirty="0" smtClean="0">
                <a:solidFill>
                  <a:srgbClr val="000000"/>
                </a:solidFill>
              </a:rPr>
              <a:t>Bring 350+ new </a:t>
            </a:r>
            <a:r>
              <a:rPr lang="en-US" b="1" dirty="0" err="1" smtClean="0">
                <a:solidFill>
                  <a:srgbClr val="000000"/>
                </a:solidFill>
              </a:rPr>
              <a:t>Ansar</a:t>
            </a:r>
            <a:r>
              <a:rPr lang="en-US" b="1" dirty="0" smtClean="0">
                <a:solidFill>
                  <a:srgbClr val="000000"/>
                </a:solidFill>
              </a:rPr>
              <a:t> in </a:t>
            </a:r>
            <a:r>
              <a:rPr lang="en-US" b="1" dirty="0" err="1" smtClean="0">
                <a:solidFill>
                  <a:srgbClr val="000000"/>
                </a:solidFill>
              </a:rPr>
              <a:t>Nazam</a:t>
            </a:r>
            <a:r>
              <a:rPr lang="en-US" b="1" dirty="0" smtClean="0">
                <a:solidFill>
                  <a:srgbClr val="000000"/>
                </a:solidFill>
              </a:rPr>
              <a:t>-e-</a:t>
            </a:r>
            <a:r>
              <a:rPr lang="en-US" b="1" dirty="0" err="1" smtClean="0">
                <a:solidFill>
                  <a:srgbClr val="000000"/>
                </a:solidFill>
              </a:rPr>
              <a:t>Wasiyat</a:t>
            </a:r>
            <a:r>
              <a:rPr lang="en-US" b="1" dirty="0" smtClean="0">
                <a:solidFill>
                  <a:srgbClr val="000000"/>
                </a:solidFill>
              </a:rPr>
              <a:t> (The targets for small, medium and Large </a:t>
            </a:r>
            <a:r>
              <a:rPr lang="en-US" b="1" dirty="0" err="1" smtClean="0">
                <a:solidFill>
                  <a:srgbClr val="000000"/>
                </a:solidFill>
              </a:rPr>
              <a:t>Majlis</a:t>
            </a:r>
            <a:r>
              <a:rPr lang="en-US" b="1" dirty="0" smtClean="0">
                <a:solidFill>
                  <a:srgbClr val="000000"/>
                </a:solidFill>
              </a:rPr>
              <a:t> are 3, 5, and 7, respectively)</a:t>
            </a:r>
          </a:p>
          <a:p>
            <a:pPr marL="514350" indent="-514350">
              <a:buFont typeface="+mj-lt"/>
              <a:buAutoNum type="arabicPeriod"/>
            </a:pPr>
            <a:r>
              <a:rPr lang="en-US" b="1" dirty="0">
                <a:solidFill>
                  <a:srgbClr val="000000"/>
                </a:solidFill>
              </a:rPr>
              <a:t>Help establish a culture of congregational </a:t>
            </a:r>
            <a:r>
              <a:rPr lang="en-US" b="1" dirty="0" err="1">
                <a:solidFill>
                  <a:srgbClr val="000000"/>
                </a:solidFill>
              </a:rPr>
              <a:t>Salat</a:t>
            </a:r>
            <a:r>
              <a:rPr lang="en-US" b="1" dirty="0" smtClean="0">
                <a:solidFill>
                  <a:srgbClr val="000000"/>
                </a:solidFill>
              </a:rPr>
              <a:t>.</a:t>
            </a:r>
          </a:p>
          <a:p>
            <a:pPr marL="514350" indent="-514350">
              <a:buFont typeface="+mj-lt"/>
              <a:buAutoNum type="arabicPeriod"/>
            </a:pPr>
            <a:r>
              <a:rPr lang="en-US" b="1" dirty="0" smtClean="0">
                <a:solidFill>
                  <a:srgbClr val="000000"/>
                </a:solidFill>
              </a:rPr>
              <a:t>More than 50% </a:t>
            </a:r>
            <a:r>
              <a:rPr lang="en-US" b="1" dirty="0" err="1" smtClean="0">
                <a:solidFill>
                  <a:srgbClr val="000000"/>
                </a:solidFill>
              </a:rPr>
              <a:t>Tajnid</a:t>
            </a:r>
            <a:r>
              <a:rPr lang="en-US" b="1" dirty="0" smtClean="0">
                <a:solidFill>
                  <a:srgbClr val="000000"/>
                </a:solidFill>
              </a:rPr>
              <a:t> to attend National </a:t>
            </a:r>
            <a:r>
              <a:rPr lang="en-US" b="1" dirty="0" err="1" smtClean="0">
                <a:solidFill>
                  <a:srgbClr val="000000"/>
                </a:solidFill>
              </a:rPr>
              <a:t>Ijtima</a:t>
            </a:r>
            <a:r>
              <a:rPr lang="en-US" b="1" dirty="0" smtClean="0">
                <a:solidFill>
                  <a:srgbClr val="000000"/>
                </a:solidFill>
              </a:rPr>
              <a:t>.</a:t>
            </a:r>
            <a:endParaRPr lang="en-US" b="1" dirty="0">
              <a:solidFill>
                <a:srgbClr val="000000"/>
              </a:solidFill>
            </a:endParaRPr>
          </a:p>
        </p:txBody>
      </p:sp>
    </p:spTree>
    <p:extLst>
      <p:ext uri="{BB962C8B-B14F-4D97-AF65-F5344CB8AC3E}">
        <p14:creationId xmlns:p14="http://schemas.microsoft.com/office/powerpoint/2010/main" val="3628297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453"/>
            <a:ext cx="7886700" cy="4351338"/>
          </a:xfrm>
        </p:spPr>
        <p:txBody>
          <a:bodyPr>
            <a:normAutofit/>
          </a:bodyPr>
          <a:lstStyle/>
          <a:p>
            <a:pPr marL="0" indent="0">
              <a:buNone/>
            </a:pPr>
            <a:r>
              <a:rPr lang="en-US" b="1" dirty="0" smtClean="0"/>
              <a:t>Local Reminders</a:t>
            </a:r>
          </a:p>
          <a:p>
            <a:pPr marL="971550" lvl="1" indent="-514350">
              <a:buFont typeface="+mj-lt"/>
              <a:buAutoNum type="arabicPeriod"/>
            </a:pPr>
            <a:r>
              <a:rPr lang="en-US" b="1" dirty="0"/>
              <a:t>	</a:t>
            </a:r>
            <a:endParaRPr lang="en-US" b="1" dirty="0" smtClean="0"/>
          </a:p>
          <a:p>
            <a:pPr marL="971550" lvl="1" indent="-514350">
              <a:buFont typeface="+mj-lt"/>
              <a:buAutoNum type="arabicPeriod"/>
            </a:pPr>
            <a:r>
              <a:rPr lang="en-US" b="1" dirty="0"/>
              <a:t>	</a:t>
            </a:r>
            <a:endParaRPr lang="en-US" dirty="0"/>
          </a:p>
          <a:p>
            <a:endParaRPr lang="en-US" dirty="0" smtClean="0"/>
          </a:p>
          <a:p>
            <a:endParaRPr lang="en-US" dirty="0"/>
          </a:p>
          <a:p>
            <a:pPr marL="0" indent="0">
              <a:buNone/>
            </a:pPr>
            <a:endParaRPr lang="en-US" dirty="0" smtClean="0"/>
          </a:p>
          <a:p>
            <a:endParaRPr lang="en-US" dirty="0"/>
          </a:p>
          <a:p>
            <a:endParaRPr lang="en-US" dirty="0" smtClean="0"/>
          </a:p>
          <a:p>
            <a:pPr marL="0" indent="0">
              <a:buNone/>
            </a:pPr>
            <a:r>
              <a:rPr lang="en-US" b="1" dirty="0" err="1" smtClean="0"/>
              <a:t>Dua</a:t>
            </a:r>
            <a:endParaRPr lang="en-US" b="1" dirty="0"/>
          </a:p>
        </p:txBody>
      </p:sp>
      <p:sp>
        <p:nvSpPr>
          <p:cNvPr id="2" name="Slide Number Placeholder 1"/>
          <p:cNvSpPr>
            <a:spLocks noGrp="1"/>
          </p:cNvSpPr>
          <p:nvPr>
            <p:ph type="sldNum" sz="quarter" idx="12"/>
          </p:nvPr>
        </p:nvSpPr>
        <p:spPr/>
        <p:txBody>
          <a:bodyPr/>
          <a:lstStyle/>
          <a:p>
            <a:fld id="{D64212AE-C6D7-4DAE-B05A-60F3647E62E0}" type="slidenum">
              <a:rPr lang="en-US" smtClean="0"/>
              <a:t>28</a:t>
            </a:fld>
            <a:endParaRPr lang="en-US"/>
          </a:p>
        </p:txBody>
      </p:sp>
    </p:spTree>
    <p:extLst>
      <p:ext uri="{BB962C8B-B14F-4D97-AF65-F5344CB8AC3E}">
        <p14:creationId xmlns:p14="http://schemas.microsoft.com/office/powerpoint/2010/main" val="134990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64212AE-C6D7-4DAE-B05A-60F3647E62E0}" type="slidenum">
              <a:rPr lang="en-US" smtClean="0"/>
              <a:t>3</a:t>
            </a:fld>
            <a:endParaRPr lang="en-US"/>
          </a:p>
        </p:txBody>
      </p:sp>
      <p:sp>
        <p:nvSpPr>
          <p:cNvPr id="3" name="Rectangle 2"/>
          <p:cNvSpPr/>
          <p:nvPr/>
        </p:nvSpPr>
        <p:spPr>
          <a:xfrm>
            <a:off x="990600" y="1839159"/>
            <a:ext cx="7376160" cy="2805896"/>
          </a:xfrm>
          <a:prstGeom prst="rect">
            <a:avLst/>
          </a:prstGeom>
        </p:spPr>
        <p:txBody>
          <a:bodyPr wrap="square">
            <a:spAutoFit/>
          </a:bodyPr>
          <a:lstStyle/>
          <a:p>
            <a:pPr marR="0" lvl="0" algn="just">
              <a:spcBef>
                <a:spcPts val="0"/>
              </a:spcBef>
              <a:spcAft>
                <a:spcPts val="1000"/>
              </a:spcAft>
            </a:pPr>
            <a:r>
              <a:rPr lang="en-US" sz="2400" dirty="0">
                <a:ea typeface="Calibri" panose="020F0502020204030204" pitchFamily="34" charset="0"/>
                <a:cs typeface="Arial" panose="020B0604020202020204" pitchFamily="34" charset="0"/>
              </a:rPr>
              <a:t>Emphasizing the urgency to join </a:t>
            </a:r>
            <a:r>
              <a:rPr lang="en-US" sz="2400" dirty="0" err="1">
                <a:ea typeface="Calibri" panose="020F0502020204030204" pitchFamily="34" charset="0"/>
                <a:cs typeface="Arial" panose="020B0604020202020204" pitchFamily="34" charset="0"/>
              </a:rPr>
              <a:t>Nizam</a:t>
            </a:r>
            <a:r>
              <a:rPr lang="en-US" sz="2400" dirty="0">
                <a:ea typeface="Calibri" panose="020F0502020204030204" pitchFamily="34" charset="0"/>
                <a:cs typeface="Arial" panose="020B0604020202020204" pitchFamily="34" charset="0"/>
              </a:rPr>
              <a:t>-e-</a:t>
            </a:r>
            <a:r>
              <a:rPr lang="en-US" sz="2400" dirty="0" err="1">
                <a:ea typeface="Calibri" panose="020F0502020204030204" pitchFamily="34" charset="0"/>
                <a:cs typeface="Arial" panose="020B0604020202020204" pitchFamily="34" charset="0"/>
              </a:rPr>
              <a:t>Wasiyyat</a:t>
            </a:r>
            <a:r>
              <a:rPr lang="en-US" sz="2400" dirty="0">
                <a:ea typeface="Calibri" panose="020F0502020204030204" pitchFamily="34" charset="0"/>
                <a:cs typeface="Arial" panose="020B0604020202020204" pitchFamily="34" charset="0"/>
              </a:rPr>
              <a:t> </a:t>
            </a:r>
            <a:r>
              <a:rPr lang="en-US" sz="2400" dirty="0" err="1">
                <a:ea typeface="Calibri" panose="020F0502020204030204" pitchFamily="34" charset="0"/>
                <a:cs typeface="Arial" panose="020B0604020202020204" pitchFamily="34" charset="0"/>
              </a:rPr>
              <a:t>Syedna</a:t>
            </a:r>
            <a:r>
              <a:rPr lang="en-US" sz="2400" dirty="0">
                <a:ea typeface="Calibri" panose="020F0502020204030204" pitchFamily="34" charset="0"/>
                <a:cs typeface="Arial" panose="020B0604020202020204" pitchFamily="34" charset="0"/>
              </a:rPr>
              <a:t> </a:t>
            </a:r>
            <a:r>
              <a:rPr lang="en-US" sz="2400" dirty="0" err="1">
                <a:ea typeface="Calibri" panose="020F0502020204030204" pitchFamily="34" charset="0"/>
                <a:cs typeface="Arial" panose="020B0604020202020204" pitchFamily="34" charset="0"/>
              </a:rPr>
              <a:t>Hadrat</a:t>
            </a:r>
            <a:r>
              <a:rPr lang="en-US" sz="2400" dirty="0">
                <a:ea typeface="Calibri" panose="020F0502020204030204" pitchFamily="34" charset="0"/>
                <a:cs typeface="Arial" panose="020B0604020202020204" pitchFamily="34" charset="0"/>
              </a:rPr>
              <a:t> </a:t>
            </a:r>
            <a:r>
              <a:rPr lang="en-US" sz="2400" dirty="0" err="1">
                <a:ea typeface="Calibri" panose="020F0502020204030204" pitchFamily="34" charset="0"/>
                <a:cs typeface="Arial" panose="020B0604020202020204" pitchFamily="34" charset="0"/>
              </a:rPr>
              <a:t>Khalifatul</a:t>
            </a:r>
            <a:r>
              <a:rPr lang="en-US" sz="2400" dirty="0">
                <a:ea typeface="Calibri" panose="020F0502020204030204" pitchFamily="34" charset="0"/>
                <a:cs typeface="Arial" panose="020B0604020202020204" pitchFamily="34" charset="0"/>
              </a:rPr>
              <a:t> </a:t>
            </a:r>
            <a:r>
              <a:rPr lang="en-US" sz="2400" dirty="0" err="1">
                <a:ea typeface="Calibri" panose="020F0502020204030204" pitchFamily="34" charset="0"/>
                <a:cs typeface="Arial" panose="020B0604020202020204" pitchFamily="34" charset="0"/>
              </a:rPr>
              <a:t>Masih</a:t>
            </a:r>
            <a:r>
              <a:rPr lang="en-US" sz="2400" dirty="0">
                <a:ea typeface="Calibri" panose="020F0502020204030204" pitchFamily="34" charset="0"/>
                <a:cs typeface="Arial" panose="020B0604020202020204" pitchFamily="34" charset="0"/>
              </a:rPr>
              <a:t> </a:t>
            </a:r>
            <a:r>
              <a:rPr lang="en-US" sz="2400" dirty="0" err="1">
                <a:ea typeface="Calibri" panose="020F0502020204030204" pitchFamily="34" charset="0"/>
                <a:cs typeface="Arial" panose="020B0604020202020204" pitchFamily="34" charset="0"/>
              </a:rPr>
              <a:t>II</a:t>
            </a:r>
            <a:r>
              <a:rPr lang="en-US" sz="2400" baseline="30000" dirty="0" err="1">
                <a:ea typeface="Calibri" panose="020F0502020204030204" pitchFamily="34" charset="0"/>
                <a:cs typeface="Arial" panose="020B0604020202020204" pitchFamily="34" charset="0"/>
              </a:rPr>
              <a:t>rz</a:t>
            </a:r>
            <a:r>
              <a:rPr lang="en-US" sz="2400" dirty="0">
                <a:ea typeface="Calibri" panose="020F0502020204030204" pitchFamily="34" charset="0"/>
                <a:cs typeface="Arial" panose="020B0604020202020204" pitchFamily="34" charset="0"/>
              </a:rPr>
              <a:t> says, “Allah has made it [</a:t>
            </a:r>
            <a:r>
              <a:rPr lang="en-US" sz="2400" dirty="0" err="1">
                <a:ea typeface="Calibri" panose="020F0502020204030204" pitchFamily="34" charset="0"/>
                <a:cs typeface="Arial" panose="020B0604020202020204" pitchFamily="34" charset="0"/>
              </a:rPr>
              <a:t>Wasiyyat</a:t>
            </a:r>
            <a:r>
              <a:rPr lang="en-US" sz="2400" dirty="0">
                <a:ea typeface="Calibri" panose="020F0502020204030204" pitchFamily="34" charset="0"/>
                <a:cs typeface="Arial" panose="020B0604020202020204" pitchFamily="34" charset="0"/>
              </a:rPr>
              <a:t>] very important for us, and has drawn Paradise closer to us. Hence, folks whose hearts have Faith and devotion but show procrastination towards </a:t>
            </a:r>
            <a:r>
              <a:rPr lang="en-US" sz="2400" dirty="0" err="1">
                <a:ea typeface="Calibri" panose="020F0502020204030204" pitchFamily="34" charset="0"/>
                <a:cs typeface="Arial" panose="020B0604020202020204" pitchFamily="34" charset="0"/>
              </a:rPr>
              <a:t>Wasiyyat</a:t>
            </a:r>
            <a:r>
              <a:rPr lang="en-US" sz="2400" dirty="0">
                <a:ea typeface="Calibri" panose="020F0502020204030204" pitchFamily="34" charset="0"/>
                <a:cs typeface="Arial" panose="020B0604020202020204" pitchFamily="34" charset="0"/>
              </a:rPr>
              <a:t>, I draw their attention towards it</a:t>
            </a:r>
            <a:r>
              <a:rPr lang="en-US" sz="2400" dirty="0" smtClean="0">
                <a:ea typeface="Calibri" panose="020F0502020204030204" pitchFamily="34" charset="0"/>
                <a:cs typeface="Arial" panose="020B0604020202020204" pitchFamily="34" charset="0"/>
              </a:rPr>
              <a:t>.”</a:t>
            </a:r>
          </a:p>
          <a:p>
            <a:pPr marR="0" lvl="0" algn="just">
              <a:spcBef>
                <a:spcPts val="0"/>
              </a:spcBef>
              <a:spcAft>
                <a:spcPts val="1000"/>
              </a:spcAft>
            </a:pPr>
            <a:r>
              <a:rPr lang="en-US" sz="2400" i="1" dirty="0">
                <a:ea typeface="Calibri" panose="020F0502020204030204" pitchFamily="34" charset="0"/>
                <a:cs typeface="Arial" panose="020B0604020202020204" pitchFamily="34" charset="0"/>
              </a:rPr>
              <a:t>	</a:t>
            </a:r>
            <a:r>
              <a:rPr lang="en-US" sz="2400" i="1" dirty="0" smtClean="0">
                <a:ea typeface="Calibri" panose="020F0502020204030204" pitchFamily="34" charset="0"/>
                <a:cs typeface="Arial" panose="020B0604020202020204" pitchFamily="34" charset="0"/>
              </a:rPr>
              <a:t>	(</a:t>
            </a:r>
            <a:r>
              <a:rPr lang="en-US" sz="2400" i="1" dirty="0">
                <a:ea typeface="Calibri" panose="020F0502020204030204" pitchFamily="34" charset="0"/>
                <a:cs typeface="Arial" panose="020B0604020202020204" pitchFamily="34" charset="0"/>
              </a:rPr>
              <a:t>Friday Sermon, August 26, 1932)</a:t>
            </a:r>
            <a:endParaRPr lang="en-US" sz="2400" dirty="0">
              <a:effectLst/>
              <a:ea typeface="Calibri" panose="020F0502020204030204" pitchFamily="34" charset="0"/>
              <a:cs typeface="Arial" panose="020B0604020202020204" pitchFamily="34" charset="0"/>
            </a:endParaRPr>
          </a:p>
        </p:txBody>
      </p:sp>
      <p:sp>
        <p:nvSpPr>
          <p:cNvPr id="4" name="Rectangle 3"/>
          <p:cNvSpPr/>
          <p:nvPr/>
        </p:nvSpPr>
        <p:spPr>
          <a:xfrm>
            <a:off x="3983713" y="436398"/>
            <a:ext cx="2766142" cy="523220"/>
          </a:xfrm>
          <a:prstGeom prst="rect">
            <a:avLst/>
          </a:prstGeom>
        </p:spPr>
        <p:txBody>
          <a:bodyPr wrap="none">
            <a:spAutoFit/>
          </a:bodyPr>
          <a:lstStyle/>
          <a:p>
            <a:r>
              <a:rPr lang="en-US" sz="2800" b="1" dirty="0" smtClean="0">
                <a:solidFill>
                  <a:schemeClr val="bg1"/>
                </a:solidFill>
              </a:rPr>
              <a:t>Why do </a:t>
            </a:r>
            <a:r>
              <a:rPr lang="en-US" sz="2800" b="1" dirty="0" err="1" smtClean="0">
                <a:solidFill>
                  <a:schemeClr val="bg1"/>
                </a:solidFill>
              </a:rPr>
              <a:t>Wasiyat</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158117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32205"/>
            <a:ext cx="7764780" cy="4430395"/>
          </a:xfrm>
        </p:spPr>
        <p:txBody>
          <a:bodyPr>
            <a:noAutofit/>
          </a:bodyPr>
          <a:lstStyle/>
          <a:p>
            <a:pPr marL="0" lvl="0" indent="0">
              <a:buNone/>
            </a:pPr>
            <a:r>
              <a:rPr lang="en-US" sz="2400" b="1" dirty="0" smtClean="0"/>
              <a:t>Unlimited Reward for reciting the Holy Quran</a:t>
            </a:r>
          </a:p>
          <a:p>
            <a:pPr marL="0" lvl="0" indent="0">
              <a:buNone/>
            </a:pPr>
            <a:endParaRPr lang="en-US" sz="2400" dirty="0"/>
          </a:p>
          <a:p>
            <a:pPr marL="0" lvl="0" indent="0">
              <a:buNone/>
            </a:pPr>
            <a:r>
              <a:rPr lang="en-US" sz="2400" dirty="0" err="1"/>
              <a:t>Hazrat</a:t>
            </a:r>
            <a:r>
              <a:rPr lang="en-US" sz="2400" dirty="0"/>
              <a:t> Ibn </a:t>
            </a:r>
            <a:r>
              <a:rPr lang="en-US" sz="2400" dirty="0" err="1"/>
              <a:t>Mas’ud</a:t>
            </a:r>
            <a:r>
              <a:rPr lang="en-US" sz="2400" dirty="0"/>
              <a:t> relates that the Holy Prophet (</a:t>
            </a:r>
            <a:r>
              <a:rPr lang="en-US" sz="2400" dirty="0" err="1"/>
              <a:t>sas</a:t>
            </a:r>
            <a:r>
              <a:rPr lang="en-US" sz="2400" dirty="0"/>
              <a:t>) said that when a person recites one  letter from the Book of Allah that is one good deed equal to ten good deeds the like of it.  I do not say that </a:t>
            </a:r>
            <a:r>
              <a:rPr lang="en-US" sz="2400" dirty="0" err="1"/>
              <a:t>Alif</a:t>
            </a:r>
            <a:r>
              <a:rPr lang="en-US" sz="2400" dirty="0"/>
              <a:t> Lam </a:t>
            </a:r>
            <a:r>
              <a:rPr lang="en-US" sz="2400" dirty="0" err="1"/>
              <a:t>Meem</a:t>
            </a:r>
            <a:r>
              <a:rPr lang="en-US" sz="2400" dirty="0"/>
              <a:t> is a letter, but </a:t>
            </a:r>
            <a:r>
              <a:rPr lang="en-US" sz="2400" dirty="0" err="1"/>
              <a:t>Alif</a:t>
            </a:r>
            <a:r>
              <a:rPr lang="en-US" sz="2400" dirty="0"/>
              <a:t> is a letter Lam is a letter, </a:t>
            </a:r>
            <a:r>
              <a:rPr lang="en-US" sz="2400" dirty="0" err="1"/>
              <a:t>Meem</a:t>
            </a:r>
            <a:r>
              <a:rPr lang="en-US" sz="2400" dirty="0"/>
              <a:t> is a letter</a:t>
            </a:r>
            <a:r>
              <a:rPr lang="en-US" sz="2400" dirty="0" smtClean="0"/>
              <a:t>.</a:t>
            </a:r>
          </a:p>
          <a:p>
            <a:pPr marL="0" lvl="0" indent="0" algn="r">
              <a:buNone/>
            </a:pPr>
            <a:r>
              <a:rPr lang="en-US" sz="2400" dirty="0" smtClean="0"/>
              <a:t>(</a:t>
            </a:r>
            <a:r>
              <a:rPr lang="en-US" sz="2400" dirty="0" err="1"/>
              <a:t>Tirmidhi</a:t>
            </a:r>
            <a:r>
              <a:rPr lang="en-US" sz="2400" dirty="0"/>
              <a:t>)  </a:t>
            </a:r>
          </a:p>
          <a:p>
            <a:pPr marL="0" lvl="0" indent="0">
              <a:buNone/>
            </a:pPr>
            <a:endParaRPr lang="en-US" sz="2000" b="1" i="1" dirty="0" smtClean="0"/>
          </a:p>
        </p:txBody>
      </p:sp>
      <p:sp>
        <p:nvSpPr>
          <p:cNvPr id="2" name="Rectangle 1"/>
          <p:cNvSpPr/>
          <p:nvPr/>
        </p:nvSpPr>
        <p:spPr>
          <a:xfrm>
            <a:off x="3488762" y="394454"/>
            <a:ext cx="5541902" cy="523220"/>
          </a:xfrm>
          <a:prstGeom prst="rect">
            <a:avLst/>
          </a:prstGeom>
        </p:spPr>
        <p:txBody>
          <a:bodyPr wrap="none">
            <a:spAutoFit/>
          </a:bodyPr>
          <a:lstStyle/>
          <a:p>
            <a:r>
              <a:rPr lang="en-US" sz="2800" b="1" dirty="0">
                <a:solidFill>
                  <a:schemeClr val="bg1"/>
                </a:solidFill>
              </a:rPr>
              <a:t>Why </a:t>
            </a:r>
            <a:r>
              <a:rPr lang="en-US" sz="2800" b="1" dirty="0" smtClean="0">
                <a:solidFill>
                  <a:schemeClr val="bg1"/>
                </a:solidFill>
              </a:rPr>
              <a:t>read </a:t>
            </a:r>
            <a:r>
              <a:rPr lang="en-US" sz="2800" b="1" dirty="0">
                <a:solidFill>
                  <a:schemeClr val="bg1"/>
                </a:solidFill>
              </a:rPr>
              <a:t>the Holy Quran </a:t>
            </a:r>
            <a:r>
              <a:rPr lang="en-US" sz="2800" b="1" dirty="0" smtClean="0">
                <a:solidFill>
                  <a:schemeClr val="bg1"/>
                </a:solidFill>
              </a:rPr>
              <a:t>regularly?</a:t>
            </a:r>
            <a:endParaRPr lang="en-US" sz="2800" b="1" dirty="0">
              <a:solidFill>
                <a:schemeClr val="bg1"/>
              </a:solidFill>
            </a:endParaRPr>
          </a:p>
        </p:txBody>
      </p:sp>
      <p:sp>
        <p:nvSpPr>
          <p:cNvPr id="4" name="Slide Number Placeholder 3"/>
          <p:cNvSpPr>
            <a:spLocks noGrp="1"/>
          </p:cNvSpPr>
          <p:nvPr>
            <p:ph type="sldNum" sz="quarter" idx="12"/>
          </p:nvPr>
        </p:nvSpPr>
        <p:spPr/>
        <p:txBody>
          <a:bodyPr/>
          <a:lstStyle/>
          <a:p>
            <a:fld id="{D64212AE-C6D7-4DAE-B05A-60F3647E62E0}" type="slidenum">
              <a:rPr lang="en-US" smtClean="0"/>
              <a:t>4</a:t>
            </a:fld>
            <a:endParaRPr lang="en-US"/>
          </a:p>
        </p:txBody>
      </p:sp>
    </p:spTree>
    <p:extLst>
      <p:ext uri="{BB962C8B-B14F-4D97-AF65-F5344CB8AC3E}">
        <p14:creationId xmlns:p14="http://schemas.microsoft.com/office/powerpoint/2010/main" val="3409862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96529"/>
            <a:ext cx="8042910" cy="4430395"/>
          </a:xfrm>
        </p:spPr>
        <p:txBody>
          <a:bodyPr>
            <a:noAutofit/>
          </a:bodyPr>
          <a:lstStyle/>
          <a:p>
            <a:pPr marL="0" indent="0">
              <a:buNone/>
            </a:pPr>
            <a:r>
              <a:rPr lang="en-US" sz="2400" b="1" u="sng" dirty="0"/>
              <a:t>Unity of Man thru Congregational </a:t>
            </a:r>
            <a:r>
              <a:rPr lang="en-US" sz="2400" b="1" u="sng" dirty="0" err="1"/>
              <a:t>Salat</a:t>
            </a:r>
            <a:endParaRPr lang="en-US" sz="2400" dirty="0"/>
          </a:p>
          <a:p>
            <a:pPr marL="0" indent="0">
              <a:buNone/>
            </a:pPr>
            <a:r>
              <a:rPr lang="en-US" sz="2400" dirty="0"/>
              <a:t>The Promised Messiah </a:t>
            </a:r>
            <a:r>
              <a:rPr lang="en-US" sz="2400" dirty="0" smtClean="0"/>
              <a:t>(as) </a:t>
            </a:r>
            <a:r>
              <a:rPr lang="en-US" sz="2400" dirty="0"/>
              <a:t>said: “The purpose of religion is also the human race be united in the form of the beads of </a:t>
            </a:r>
            <a:r>
              <a:rPr lang="en-US" sz="2400" dirty="0" err="1"/>
              <a:t>Tasbeeh</a:t>
            </a:r>
            <a:r>
              <a:rPr lang="en-US" sz="2400" dirty="0"/>
              <a:t> (rosary) through one thread. The congregational prayers or </a:t>
            </a:r>
            <a:r>
              <a:rPr lang="en-US" sz="2400" dirty="0" err="1"/>
              <a:t>Salat</a:t>
            </a:r>
            <a:r>
              <a:rPr lang="en-US" sz="2400" dirty="0"/>
              <a:t> is also for such unification so that all worshipers are counted as one. The reason why we are prescribed to stand shoulder to shoulder is so that whoever has greater wisdom or spiritual charisma is able to influence the weak. It is hoped that spiritual influence of the wise will diffuse into the weak</a:t>
            </a:r>
            <a:r>
              <a:rPr lang="en-US" sz="2400" dirty="0" smtClean="0"/>
              <a:t>.”</a:t>
            </a:r>
          </a:p>
          <a:p>
            <a:pPr marL="0" indent="0">
              <a:buNone/>
            </a:pPr>
            <a:r>
              <a:rPr lang="en-US" sz="2400" dirty="0" smtClean="0"/>
              <a:t>(</a:t>
            </a:r>
            <a:r>
              <a:rPr lang="en-US" sz="2400" dirty="0"/>
              <a:t>Friday Sermon of </a:t>
            </a:r>
            <a:r>
              <a:rPr lang="en-US" sz="2400" dirty="0" err="1"/>
              <a:t>Hadhrat</a:t>
            </a:r>
            <a:r>
              <a:rPr lang="en-US" sz="2400" dirty="0"/>
              <a:t> </a:t>
            </a:r>
            <a:r>
              <a:rPr lang="en-US" sz="2400" dirty="0" err="1"/>
              <a:t>Khalifatul</a:t>
            </a:r>
            <a:r>
              <a:rPr lang="en-US" sz="2400" dirty="0"/>
              <a:t> </a:t>
            </a:r>
            <a:r>
              <a:rPr lang="en-US" sz="2400" dirty="0" err="1"/>
              <a:t>Masih</a:t>
            </a:r>
            <a:r>
              <a:rPr lang="en-US" sz="2400" dirty="0"/>
              <a:t> V </a:t>
            </a:r>
            <a:r>
              <a:rPr lang="en-US" sz="2400" dirty="0" smtClean="0"/>
              <a:t>(aba), </a:t>
            </a:r>
            <a:r>
              <a:rPr lang="en-US" sz="2400" dirty="0"/>
              <a:t>January 14, 2005</a:t>
            </a:r>
          </a:p>
        </p:txBody>
      </p:sp>
      <p:sp>
        <p:nvSpPr>
          <p:cNvPr id="2" name="Rectangle 1"/>
          <p:cNvSpPr/>
          <p:nvPr/>
        </p:nvSpPr>
        <p:spPr>
          <a:xfrm>
            <a:off x="3477723" y="381836"/>
            <a:ext cx="5548891" cy="523220"/>
          </a:xfrm>
          <a:prstGeom prst="rect">
            <a:avLst/>
          </a:prstGeom>
        </p:spPr>
        <p:txBody>
          <a:bodyPr wrap="none">
            <a:spAutoFit/>
          </a:bodyPr>
          <a:lstStyle/>
          <a:p>
            <a:r>
              <a:rPr lang="en-US" sz="2800" b="1" dirty="0" smtClean="0">
                <a:solidFill>
                  <a:schemeClr val="bg1"/>
                </a:solidFill>
              </a:rPr>
              <a:t>Watching Our Congregational </a:t>
            </a:r>
            <a:r>
              <a:rPr lang="en-US" sz="2800" b="1" dirty="0" err="1" smtClean="0">
                <a:solidFill>
                  <a:schemeClr val="bg1"/>
                </a:solidFill>
              </a:rPr>
              <a:t>Salat</a:t>
            </a:r>
            <a:r>
              <a:rPr lang="en-US" sz="2800" b="1" dirty="0">
                <a:solidFill>
                  <a:schemeClr val="bg1"/>
                </a:solidFill>
              </a:rPr>
              <a:t>!</a:t>
            </a:r>
          </a:p>
        </p:txBody>
      </p:sp>
      <p:sp>
        <p:nvSpPr>
          <p:cNvPr id="4" name="Slide Number Placeholder 3"/>
          <p:cNvSpPr>
            <a:spLocks noGrp="1"/>
          </p:cNvSpPr>
          <p:nvPr>
            <p:ph type="sldNum" sz="quarter" idx="12"/>
          </p:nvPr>
        </p:nvSpPr>
        <p:spPr/>
        <p:txBody>
          <a:bodyPr/>
          <a:lstStyle/>
          <a:p>
            <a:fld id="{D64212AE-C6D7-4DAE-B05A-60F3647E62E0}" type="slidenum">
              <a:rPr lang="en-US" smtClean="0"/>
              <a:t>5</a:t>
            </a:fld>
            <a:endParaRPr lang="en-US"/>
          </a:p>
        </p:txBody>
      </p:sp>
    </p:spTree>
    <p:extLst>
      <p:ext uri="{BB962C8B-B14F-4D97-AF65-F5344CB8AC3E}">
        <p14:creationId xmlns:p14="http://schemas.microsoft.com/office/powerpoint/2010/main" val="3734250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5600" y="1539240"/>
            <a:ext cx="8339320" cy="4467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tx1"/>
                </a:solidFill>
              </a:rPr>
              <a:t>How to teach ourselves and our families to enslave technology? </a:t>
            </a:r>
            <a:endParaRPr lang="en-US" sz="4800" dirty="0">
              <a:solidFill>
                <a:schemeClr val="tx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6</a:t>
            </a:fld>
            <a:endParaRPr lang="en-US"/>
          </a:p>
        </p:txBody>
      </p:sp>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4804" y="1427844"/>
            <a:ext cx="4126716" cy="3970318"/>
          </a:xfrm>
          <a:prstGeom prst="rect">
            <a:avLst/>
          </a:prstGeom>
        </p:spPr>
        <p:txBody>
          <a:bodyPr wrap="square">
            <a:spAutoFit/>
          </a:bodyPr>
          <a:lstStyle/>
          <a:p>
            <a:r>
              <a:rPr lang="en-US" sz="2800" dirty="0">
                <a:solidFill>
                  <a:srgbClr val="000000"/>
                </a:solidFill>
              </a:rPr>
              <a:t>[62:12] But when they see some merchandise or some amusement, they break up for it, and leave thee standing. Say, ‘That which is with Allah is better than amusement and merchandise, and Allah is the Best Provider. </a:t>
            </a:r>
            <a:endParaRPr lang="en-US" sz="2800" dirty="0"/>
          </a:p>
        </p:txBody>
      </p:sp>
      <p:sp>
        <p:nvSpPr>
          <p:cNvPr id="6" name="TextBox 5"/>
          <p:cNvSpPr txBox="1"/>
          <p:nvPr/>
        </p:nvSpPr>
        <p:spPr>
          <a:xfrm>
            <a:off x="4683505" y="1027734"/>
            <a:ext cx="3723070" cy="400110"/>
          </a:xfrm>
          <a:prstGeom prst="rect">
            <a:avLst/>
          </a:prstGeom>
          <a:noFill/>
        </p:spPr>
        <p:txBody>
          <a:bodyPr wrap="none" rtlCol="0">
            <a:spAutoFit/>
          </a:bodyPr>
          <a:lstStyle/>
          <a:p>
            <a:r>
              <a:rPr lang="en-US" sz="2000" dirty="0"/>
              <a:t>Click             to listen the recitation</a:t>
            </a:r>
          </a:p>
        </p:txBody>
      </p:sp>
      <p:pic>
        <p:nvPicPr>
          <p:cNvPr id="3" name="Picture 2"/>
          <p:cNvPicPr>
            <a:picLocks noChangeAspect="1"/>
          </p:cNvPicPr>
          <p:nvPr/>
        </p:nvPicPr>
        <p:blipFill>
          <a:blip r:embed="rId5"/>
          <a:stretch>
            <a:fillRect/>
          </a:stretch>
        </p:blipFill>
        <p:spPr>
          <a:xfrm>
            <a:off x="4683505" y="1795462"/>
            <a:ext cx="4388052" cy="2747963"/>
          </a:xfrm>
          <a:prstGeom prst="rect">
            <a:avLst/>
          </a:prstGeom>
        </p:spPr>
      </p:pic>
      <p:pic>
        <p:nvPicPr>
          <p:cNvPr id="9" name="62_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duotone>
              <a:prstClr val="black"/>
              <a:schemeClr val="accent1">
                <a:tint val="45000"/>
                <a:satMod val="400000"/>
              </a:schemeClr>
            </a:duotone>
          </a:blip>
          <a:stretch>
            <a:fillRect/>
          </a:stretch>
        </p:blipFill>
        <p:spPr>
          <a:xfrm>
            <a:off x="5381625" y="1002053"/>
            <a:ext cx="577215" cy="577215"/>
          </a:xfrm>
          <a:prstGeom prst="rect">
            <a:avLst/>
          </a:prstGeom>
        </p:spPr>
      </p:pic>
      <p:sp>
        <p:nvSpPr>
          <p:cNvPr id="2" name="Slide Number Placeholder 1"/>
          <p:cNvSpPr>
            <a:spLocks noGrp="1"/>
          </p:cNvSpPr>
          <p:nvPr>
            <p:ph type="sldNum" sz="quarter" idx="12"/>
          </p:nvPr>
        </p:nvSpPr>
        <p:spPr/>
        <p:txBody>
          <a:bodyPr/>
          <a:lstStyle/>
          <a:p>
            <a:fld id="{D64212AE-C6D7-4DAE-B05A-60F3647E62E0}" type="slidenum">
              <a:rPr lang="en-US" smtClean="0"/>
              <a:t>7</a:t>
            </a:fld>
            <a:endParaRPr lang="en-US"/>
          </a:p>
        </p:txBody>
      </p:sp>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4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123" y="1310641"/>
            <a:ext cx="7886700" cy="3219998"/>
          </a:xfrm>
        </p:spPr>
        <p:txBody>
          <a:bodyPr>
            <a:noAutofit/>
          </a:bodyPr>
          <a:lstStyle/>
          <a:p>
            <a:pPr algn="ctr"/>
            <a:r>
              <a:rPr lang="en-US" sz="3600" dirty="0" smtClean="0">
                <a:solidFill>
                  <a:srgbClr val="000000"/>
                </a:solidFill>
                <a:latin typeface="+mn-lt"/>
              </a:rPr>
              <a:t>How we can shun vain attractions and amusement of this world?</a:t>
            </a:r>
            <a:endParaRPr lang="en-US" sz="3600" dirty="0">
              <a:solidFill>
                <a:srgbClr val="000000"/>
              </a:solidFill>
              <a:latin typeface="+mn-lt"/>
            </a:endParaRPr>
          </a:p>
        </p:txBody>
      </p:sp>
      <p:sp>
        <p:nvSpPr>
          <p:cNvPr id="6" name="TextBox 5"/>
          <p:cNvSpPr txBox="1"/>
          <p:nvPr/>
        </p:nvSpPr>
        <p:spPr>
          <a:xfrm>
            <a:off x="2047747" y="4675419"/>
            <a:ext cx="4734110" cy="707886"/>
          </a:xfrm>
          <a:prstGeom prst="rect">
            <a:avLst/>
          </a:prstGeom>
          <a:noFill/>
        </p:spPr>
        <p:txBody>
          <a:bodyPr wrap="square" rtlCol="0">
            <a:spAutoFit/>
          </a:bodyPr>
          <a:lstStyle/>
          <a:p>
            <a:pPr algn="ctr"/>
            <a:r>
              <a:rPr lang="en-US" sz="4000" dirty="0" smtClean="0">
                <a:solidFill>
                  <a:srgbClr val="000000"/>
                </a:solidFill>
              </a:rPr>
              <a:t>Share your thoughts</a:t>
            </a:r>
            <a:endParaRPr lang="en-US" sz="4000" dirty="0">
              <a:solidFill>
                <a:srgbClr val="000000"/>
              </a:solidFill>
            </a:endParaRPr>
          </a:p>
        </p:txBody>
      </p:sp>
      <p:sp>
        <p:nvSpPr>
          <p:cNvPr id="3" name="Slide Number Placeholder 2"/>
          <p:cNvSpPr>
            <a:spLocks noGrp="1"/>
          </p:cNvSpPr>
          <p:nvPr>
            <p:ph type="sldNum" sz="quarter" idx="12"/>
          </p:nvPr>
        </p:nvSpPr>
        <p:spPr/>
        <p:txBody>
          <a:bodyPr/>
          <a:lstStyle/>
          <a:p>
            <a:fld id="{D64212AE-C6D7-4DAE-B05A-60F3647E62E0}" type="slidenum">
              <a:rPr lang="en-US" smtClean="0"/>
              <a:t>8</a:t>
            </a:fld>
            <a:endParaRPr lang="en-US"/>
          </a:p>
        </p:txBody>
      </p:sp>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 y="1152665"/>
            <a:ext cx="8770619" cy="3970318"/>
          </a:xfrm>
          <a:prstGeom prst="rect">
            <a:avLst/>
          </a:prstGeom>
        </p:spPr>
        <p:txBody>
          <a:bodyPr wrap="square">
            <a:spAutoFit/>
          </a:bodyPr>
          <a:lstStyle/>
          <a:p>
            <a:r>
              <a:rPr lang="en-US" sz="2800" dirty="0"/>
              <a:t>The Promised Messiah (may peace be on him) wrote</a:t>
            </a:r>
            <a:r>
              <a:rPr lang="en-US" sz="2800" dirty="0" smtClean="0"/>
              <a:t>:</a:t>
            </a:r>
          </a:p>
          <a:p>
            <a:endParaRPr lang="en-US" sz="2800" dirty="0"/>
          </a:p>
          <a:p>
            <a:r>
              <a:rPr lang="en-US" sz="2800" dirty="0"/>
              <a:t>‘It should be remembered that a godly person does not belong to the world. That is why the world hates him. He belongs to heaven and is bestowed heavenly bounties. A man of the world is given worldly bounties, and a man of heaven is bestowed heavenly bounties</a:t>
            </a:r>
            <a:r>
              <a:rPr lang="en-US" sz="2800" dirty="0" smtClean="0"/>
              <a:t>.’</a:t>
            </a:r>
          </a:p>
          <a:p>
            <a:endParaRPr lang="en-US" sz="2800" dirty="0" smtClean="0"/>
          </a:p>
          <a:p>
            <a:pPr algn="ctr"/>
            <a:r>
              <a:rPr lang="en-US" sz="2800" dirty="0" smtClean="0"/>
              <a:t>		(</a:t>
            </a:r>
            <a:r>
              <a:rPr lang="en-US" sz="2800" i="1" dirty="0"/>
              <a:t>Philosophy of the Teachings of </a:t>
            </a:r>
            <a:r>
              <a:rPr lang="en-US" sz="2800" i="1" dirty="0" err="1"/>
              <a:t>Islām</a:t>
            </a:r>
            <a:r>
              <a:rPr lang="en-US" sz="2800" i="1" dirty="0"/>
              <a:t>, p. 142.)</a:t>
            </a:r>
            <a:endParaRPr lang="en-US" sz="2800" dirty="0"/>
          </a:p>
        </p:txBody>
      </p:sp>
      <p:sp>
        <p:nvSpPr>
          <p:cNvPr id="3" name="TextBox 6"/>
          <p:cNvSpPr txBox="1"/>
          <p:nvPr/>
        </p:nvSpPr>
        <p:spPr>
          <a:xfrm>
            <a:off x="3674532" y="424487"/>
            <a:ext cx="501656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chemeClr val="bg1"/>
                </a:solidFill>
              </a:rPr>
              <a:t>Guidance from Promised Messiah (as)</a:t>
            </a:r>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D64212AE-C6D7-4DAE-B05A-60F3647E62E0}" type="slidenum">
              <a:rPr lang="en-US" smtClean="0"/>
              <a:t>9</a:t>
            </a:fld>
            <a:endParaRPr lang="en-US"/>
          </a:p>
        </p:txBody>
      </p:sp>
    </p:spTree>
    <p:extLst>
      <p:ext uri="{BB962C8B-B14F-4D97-AF65-F5344CB8AC3E}">
        <p14:creationId xmlns:p14="http://schemas.microsoft.com/office/powerpoint/2010/main" val="3294069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Lucida Grande"/>
        <a:ea typeface="Lucida Grande"/>
        <a:cs typeface="Lucida Grand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3386</TotalTime>
  <Words>2246</Words>
  <Application>Microsoft Office PowerPoint</Application>
  <PresentationFormat>On-screen Show (4:3)</PresentationFormat>
  <Paragraphs>169</Paragraphs>
  <Slides>28</Slides>
  <Notes>14</Notes>
  <HiddenSlides>0</HiddenSlides>
  <MMClips>2</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Renaissance</vt:lpstr>
      <vt:lpstr>Office Theme</vt:lpstr>
      <vt:lpstr>Majlis Ansarullah Monthly Meeting</vt:lpstr>
      <vt:lpstr>AGENDA</vt:lpstr>
      <vt:lpstr>PowerPoint Presentation</vt:lpstr>
      <vt:lpstr>PowerPoint Presentation</vt:lpstr>
      <vt:lpstr>PowerPoint Presentation</vt:lpstr>
      <vt:lpstr>PowerPoint Presentation</vt:lpstr>
      <vt:lpstr>PowerPoint Presentation</vt:lpstr>
      <vt:lpstr>How we can shun vain attractions and amusement of this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stand?</vt:lpstr>
      <vt:lpstr>How to Improve?</vt:lpstr>
      <vt:lpstr>Health Topic: Manage Your Blood Pressure</vt:lpstr>
      <vt:lpstr>what is high Blood Pressure? </vt:lpstr>
      <vt:lpstr>Effects of high Blood Pressure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229</cp:revision>
  <dcterms:created xsi:type="dcterms:W3CDTF">2015-11-01T03:33:14Z</dcterms:created>
  <dcterms:modified xsi:type="dcterms:W3CDTF">2017-02-06T00:22:34Z</dcterms:modified>
</cp:coreProperties>
</file>